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0" r:id="rId1"/>
  </p:sldMasterIdLst>
  <p:notesMasterIdLst>
    <p:notesMasterId r:id="rId16"/>
  </p:notesMasterIdLst>
  <p:sldIdLst>
    <p:sldId id="4376" r:id="rId2"/>
    <p:sldId id="4418" r:id="rId3"/>
    <p:sldId id="4421" r:id="rId4"/>
    <p:sldId id="4378" r:id="rId5"/>
    <p:sldId id="4410" r:id="rId6"/>
    <p:sldId id="4420" r:id="rId7"/>
    <p:sldId id="4411" r:id="rId8"/>
    <p:sldId id="4412" r:id="rId9"/>
    <p:sldId id="4413" r:id="rId10"/>
    <p:sldId id="4414" r:id="rId11"/>
    <p:sldId id="4415" r:id="rId12"/>
    <p:sldId id="4416" r:id="rId13"/>
    <p:sldId id="4417" r:id="rId14"/>
    <p:sldId id="4419" r:id="rId15"/>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52" pos="7678" userDrawn="1">
          <p15:clr>
            <a:srgbClr val="A4A3A4"/>
          </p15:clr>
        </p15:guide>
        <p15:guide id="53" orient="horz" pos="432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731702"/>
    <a:srgbClr val="353537"/>
    <a:srgbClr val="F29701"/>
    <a:srgbClr val="FFFFFF"/>
    <a:srgbClr val="D9D9D9"/>
    <a:srgbClr val="F2F2F2"/>
    <a:srgbClr val="5693D7"/>
    <a:srgbClr val="9E0202"/>
    <a:srgbClr val="F1EEF4"/>
    <a:srgbClr val="BDDB9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774" autoAdjust="0"/>
    <p:restoredTop sz="38338" autoAdjust="0"/>
  </p:normalViewPr>
  <p:slideViewPr>
    <p:cSldViewPr snapToGrid="0" snapToObjects="1">
      <p:cViewPr>
        <p:scale>
          <a:sx n="55" d="100"/>
          <a:sy n="55" d="100"/>
        </p:scale>
        <p:origin x="1552" y="952"/>
      </p:cViewPr>
      <p:guideLst>
        <p:guide pos="7678"/>
        <p:guide orient="horz" pos="4320"/>
      </p:guideLst>
    </p:cSldViewPr>
  </p:slideViewPr>
  <p:notesTextViewPr>
    <p:cViewPr>
      <p:scale>
        <a:sx n="20" d="100"/>
        <a:sy n="20" d="100"/>
      </p:scale>
      <p:origin x="0" y="0"/>
    </p:cViewPr>
  </p:notesTextViewPr>
  <p:sorterViewPr>
    <p:cViewPr varScale="1">
      <p:scale>
        <a:sx n="1" d="1"/>
        <a:sy n="1" d="1"/>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Lato Light" panose="020F0302020204030203" pitchFamily="34" charset="77"/>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Lato Light" panose="020F0302020204030203" pitchFamily="34" charset="77"/>
              </a:defRPr>
            </a:lvl1pPr>
          </a:lstStyle>
          <a:p>
            <a:fld id="{EFC10EE1-B198-C942-8235-326C972CBB30}" type="datetimeFigureOut">
              <a:rPr lang="en-US" smtClean="0"/>
              <a:pPr/>
              <a:t>11/9/21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Lato Light" panose="020F0302020204030203" pitchFamily="34" charset="77"/>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Lato Light" panose="020F0302020204030203" pitchFamily="34" charset="77"/>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b="0" i="0" kern="1200">
        <a:solidFill>
          <a:schemeClr val="tx1"/>
        </a:solidFill>
        <a:latin typeface="Lato Light" panose="020F0302020204030203" pitchFamily="34" charset="77"/>
        <a:ea typeface="+mn-ea"/>
        <a:cs typeface="+mn-cs"/>
      </a:defRPr>
    </a:lvl1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261165"/>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1"/>
            <a:ext cx="21025723"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5964" y="3651250"/>
            <a:ext cx="21025723"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5964" y="12712701"/>
            <a:ext cx="5484971" cy="730250"/>
          </a:xfrm>
          <a:prstGeom prst="rect">
            <a:avLst/>
          </a:prstGeom>
        </p:spPr>
        <p:txBody>
          <a:bodyPr vert="horz" lIns="91440" tIns="45720" rIns="91440" bIns="45720" rtlCol="0" anchor="ctr"/>
          <a:lstStyle>
            <a:lvl1pPr algn="l">
              <a:defRPr sz="2399">
                <a:solidFill>
                  <a:schemeClr val="tx1">
                    <a:tint val="75000"/>
                  </a:schemeClr>
                </a:solidFill>
              </a:defRPr>
            </a:lvl1pPr>
          </a:lstStyle>
          <a:p>
            <a:fld id="{C764DE79-268F-4C1A-8933-263129D2AF90}" type="datetimeFigureOut">
              <a:rPr lang="en-US" dirty="0"/>
              <a:t>11/9/21</a:t>
            </a:fld>
            <a:endParaRPr lang="en-US" dirty="0"/>
          </a:p>
        </p:txBody>
      </p:sp>
      <p:sp>
        <p:nvSpPr>
          <p:cNvPr id="5" name="Footer Placeholder 4"/>
          <p:cNvSpPr>
            <a:spLocks noGrp="1"/>
          </p:cNvSpPr>
          <p:nvPr>
            <p:ph type="ftr" sz="quarter" idx="3"/>
          </p:nvPr>
        </p:nvSpPr>
        <p:spPr>
          <a:xfrm>
            <a:off x="8075097" y="12712701"/>
            <a:ext cx="8227457" cy="730250"/>
          </a:xfrm>
          <a:prstGeom prst="rect">
            <a:avLst/>
          </a:prstGeom>
        </p:spPr>
        <p:txBody>
          <a:bodyPr vert="horz" lIns="91440" tIns="45720" rIns="91440" bIns="45720" rtlCol="0" anchor="ctr"/>
          <a:lstStyle>
            <a:lvl1pPr algn="ctr">
              <a:defRPr sz="2399">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16715" y="12712701"/>
            <a:ext cx="5484971" cy="730250"/>
          </a:xfrm>
          <a:prstGeom prst="rect">
            <a:avLst/>
          </a:prstGeom>
        </p:spPr>
        <p:txBody>
          <a:bodyPr vert="horz" lIns="91440" tIns="45720" rIns="91440" bIns="45720" rtlCol="0" anchor="ctr"/>
          <a:lstStyle>
            <a:lvl1pPr algn="r">
              <a:defRPr sz="2399">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31059664"/>
      </p:ext>
    </p:extLst>
  </p:cSld>
  <p:clrMap bg1="lt1" tx1="dk1" bg2="lt2" tx2="dk2" accent1="accent1" accent2="accent2" accent3="accent3" accent4="accent4" accent5="accent5" accent6="accent6" hlink="hlink" folHlink="folHlink"/>
  <p:sldLayoutIdLst>
    <p:sldLayoutId id="2147483977" r:id="rId1"/>
  </p:sldLayoutIdLst>
  <p:hf hdr="0" ftr="0" dt="0"/>
  <p:txStyles>
    <p:titleStyle>
      <a:lvl1pPr algn="l" defTabSz="182834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0" indent="0" algn="l" defTabSz="1828343" rtl="0" eaLnBrk="1" latinLnBrk="0" hangingPunct="1">
        <a:lnSpc>
          <a:spcPct val="90000"/>
        </a:lnSpc>
        <a:spcBef>
          <a:spcPts val="2000"/>
        </a:spcBef>
        <a:buFont typeface="Arial" panose="020B0604020202020204" pitchFamily="34" charset="0"/>
        <a:buNone/>
        <a:defRPr sz="5599" kern="1200">
          <a:solidFill>
            <a:schemeClr val="tx1"/>
          </a:solidFill>
          <a:latin typeface="+mn-lt"/>
          <a:ea typeface="+mn-ea"/>
          <a:cs typeface="+mn-cs"/>
        </a:defRPr>
      </a:lvl1pPr>
      <a:lvl2pPr marL="914171" indent="0" algn="l" defTabSz="1828343" rtl="0" eaLnBrk="1" latinLnBrk="0" hangingPunct="1">
        <a:lnSpc>
          <a:spcPct val="90000"/>
        </a:lnSpc>
        <a:spcBef>
          <a:spcPts val="1000"/>
        </a:spcBef>
        <a:buFont typeface="Arial" panose="020B0604020202020204" pitchFamily="34" charset="0"/>
        <a:buNone/>
        <a:defRPr sz="4799" kern="1200">
          <a:solidFill>
            <a:schemeClr val="tx1"/>
          </a:solidFill>
          <a:latin typeface="+mn-lt"/>
          <a:ea typeface="+mn-ea"/>
          <a:cs typeface="+mn-cs"/>
        </a:defRPr>
      </a:lvl2pPr>
      <a:lvl3pPr marL="1828343" indent="0" algn="l" defTabSz="1828343" rtl="0" eaLnBrk="1" latinLnBrk="0" hangingPunct="1">
        <a:lnSpc>
          <a:spcPct val="90000"/>
        </a:lnSpc>
        <a:spcBef>
          <a:spcPts val="1000"/>
        </a:spcBef>
        <a:buFont typeface="Arial" panose="020B0604020202020204" pitchFamily="34" charset="0"/>
        <a:buNone/>
        <a:defRPr sz="3999" kern="1200">
          <a:solidFill>
            <a:schemeClr val="tx1"/>
          </a:solidFill>
          <a:latin typeface="+mn-lt"/>
          <a:ea typeface="+mn-ea"/>
          <a:cs typeface="+mn-cs"/>
        </a:defRPr>
      </a:lvl3pPr>
      <a:lvl4pPr marL="2742514" indent="0" algn="l" defTabSz="1828343" rtl="0" eaLnBrk="1" latinLnBrk="0" hangingPunct="1">
        <a:lnSpc>
          <a:spcPct val="90000"/>
        </a:lnSpc>
        <a:spcBef>
          <a:spcPts val="1000"/>
        </a:spcBef>
        <a:buFont typeface="Arial" panose="020B0604020202020204" pitchFamily="34" charset="0"/>
        <a:buNone/>
        <a:defRPr sz="3599" kern="1200">
          <a:solidFill>
            <a:schemeClr val="tx1"/>
          </a:solidFill>
          <a:latin typeface="+mn-lt"/>
          <a:ea typeface="+mn-ea"/>
          <a:cs typeface="+mn-cs"/>
        </a:defRPr>
      </a:lvl4pPr>
      <a:lvl5pPr marL="3656685" indent="0" algn="l" defTabSz="1828343" rtl="0" eaLnBrk="1" latinLnBrk="0" hangingPunct="1">
        <a:lnSpc>
          <a:spcPct val="90000"/>
        </a:lnSpc>
        <a:spcBef>
          <a:spcPts val="1000"/>
        </a:spcBef>
        <a:buFont typeface="Arial" panose="020B0604020202020204" pitchFamily="34" charset="0"/>
        <a:buNone/>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2DF8585-47AA-2249-B5CE-E9797B26AD8E}"/>
              </a:ext>
            </a:extLst>
          </p:cNvPr>
          <p:cNvSpPr/>
          <p:nvPr/>
        </p:nvSpPr>
        <p:spPr>
          <a:xfrm>
            <a:off x="0" y="0"/>
            <a:ext cx="24377650" cy="13716000"/>
          </a:xfrm>
          <a:prstGeom prst="rect">
            <a:avLst/>
          </a:prstGeom>
          <a:solidFill>
            <a:srgbClr val="3535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53537"/>
              </a:solidFill>
            </a:endParaRPr>
          </a:p>
        </p:txBody>
      </p:sp>
      <p:pic>
        <p:nvPicPr>
          <p:cNvPr id="11" name="Picture 10" descr="Logo&#10;&#10;Description automatically generated">
            <a:extLst>
              <a:ext uri="{FF2B5EF4-FFF2-40B4-BE49-F238E27FC236}">
                <a16:creationId xmlns:a16="http://schemas.microsoft.com/office/drawing/2014/main" id="{6605B639-6A4B-DB4B-B45B-84C3FC785094}"/>
              </a:ext>
            </a:extLst>
          </p:cNvPr>
          <p:cNvPicPr>
            <a:picLocks noChangeAspect="1"/>
          </p:cNvPicPr>
          <p:nvPr/>
        </p:nvPicPr>
        <p:blipFill rotWithShape="1">
          <a:blip r:embed="rId2">
            <a:extLst>
              <a:ext uri="{28A0092B-C50C-407E-A947-70E740481C1C}">
                <a14:useLocalDpi xmlns:a14="http://schemas.microsoft.com/office/drawing/2010/main" val="0"/>
              </a:ext>
            </a:extLst>
          </a:blip>
          <a:srcRect r="28708"/>
          <a:stretch/>
        </p:blipFill>
        <p:spPr>
          <a:xfrm>
            <a:off x="7100399" y="3766527"/>
            <a:ext cx="10176852" cy="4635500"/>
          </a:xfrm>
          <a:prstGeom prst="rect">
            <a:avLst/>
          </a:prstGeom>
        </p:spPr>
      </p:pic>
      <p:sp>
        <p:nvSpPr>
          <p:cNvPr id="12" name="TextBox 11">
            <a:extLst>
              <a:ext uri="{FF2B5EF4-FFF2-40B4-BE49-F238E27FC236}">
                <a16:creationId xmlns:a16="http://schemas.microsoft.com/office/drawing/2014/main" id="{C7CDDB84-0E27-4647-A3F3-45E9E8A1841E}"/>
              </a:ext>
            </a:extLst>
          </p:cNvPr>
          <p:cNvSpPr txBox="1"/>
          <p:nvPr/>
        </p:nvSpPr>
        <p:spPr>
          <a:xfrm>
            <a:off x="8246885" y="11323771"/>
            <a:ext cx="7883890" cy="1689565"/>
          </a:xfrm>
          <a:prstGeom prst="rect">
            <a:avLst/>
          </a:prstGeom>
          <a:noFill/>
        </p:spPr>
        <p:txBody>
          <a:bodyPr wrap="none" rtlCol="0">
            <a:spAutoFit/>
          </a:bodyPr>
          <a:lstStyle/>
          <a:p>
            <a:pPr algn="ctr">
              <a:lnSpc>
                <a:spcPts val="6500"/>
              </a:lnSpc>
            </a:pPr>
            <a:r>
              <a:rPr lang="en-US" sz="5000" b="1" dirty="0">
                <a:solidFill>
                  <a:schemeClr val="bg1"/>
                </a:solidFill>
                <a:latin typeface="Poppins" pitchFamily="2" charset="77"/>
                <a:cs typeface="Poppins" pitchFamily="2" charset="77"/>
              </a:rPr>
              <a:t>Company presentation</a:t>
            </a:r>
          </a:p>
          <a:p>
            <a:pPr algn="ctr">
              <a:lnSpc>
                <a:spcPts val="6500"/>
              </a:lnSpc>
            </a:pPr>
            <a:r>
              <a:rPr lang="en-US" b="1" dirty="0">
                <a:latin typeface="Poppins" pitchFamily="2" charset="77"/>
                <a:cs typeface="Poppins" pitchFamily="2" charset="77"/>
              </a:rPr>
              <a:t>7 November 2021</a:t>
            </a:r>
          </a:p>
        </p:txBody>
      </p:sp>
    </p:spTree>
    <p:extLst>
      <p:ext uri="{BB962C8B-B14F-4D97-AF65-F5344CB8AC3E}">
        <p14:creationId xmlns:p14="http://schemas.microsoft.com/office/powerpoint/2010/main" val="21372961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49FB54C-91C9-6E40-BFB1-5C5D382A502A}"/>
              </a:ext>
            </a:extLst>
          </p:cNvPr>
          <p:cNvSpPr/>
          <p:nvPr/>
        </p:nvSpPr>
        <p:spPr>
          <a:xfrm>
            <a:off x="0" y="0"/>
            <a:ext cx="24377650" cy="13716000"/>
          </a:xfrm>
          <a:prstGeom prst="rect">
            <a:avLst/>
          </a:prstGeom>
          <a:solidFill>
            <a:srgbClr val="3535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53537"/>
              </a:solidFill>
            </a:endParaRPr>
          </a:p>
        </p:txBody>
      </p:sp>
      <p:sp>
        <p:nvSpPr>
          <p:cNvPr id="44" name="CuadroTexto 350">
            <a:extLst>
              <a:ext uri="{FF2B5EF4-FFF2-40B4-BE49-F238E27FC236}">
                <a16:creationId xmlns:a16="http://schemas.microsoft.com/office/drawing/2014/main" id="{EB85846B-B4DD-D346-BE0C-37F878C3F360}"/>
              </a:ext>
            </a:extLst>
          </p:cNvPr>
          <p:cNvSpPr txBox="1"/>
          <p:nvPr/>
        </p:nvSpPr>
        <p:spPr>
          <a:xfrm>
            <a:off x="4520334" y="4349621"/>
            <a:ext cx="15336982" cy="5016758"/>
          </a:xfrm>
          <a:prstGeom prst="rect">
            <a:avLst/>
          </a:prstGeom>
          <a:noFill/>
        </p:spPr>
        <p:txBody>
          <a:bodyPr wrap="square" rtlCol="0">
            <a:spAutoFit/>
          </a:bodyPr>
          <a:lstStyle/>
          <a:p>
            <a:pPr algn="ctr"/>
            <a:r>
              <a:rPr lang="en-GB" sz="8000" b="1" dirty="0">
                <a:solidFill>
                  <a:schemeClr val="bg1"/>
                </a:solidFill>
                <a:latin typeface="Poppins" pitchFamily="2" charset="77"/>
                <a:cs typeface="Poppins" pitchFamily="2" charset="77"/>
              </a:rPr>
              <a:t>Going forward we are looking at signage solutions and storage for wind and solar power generation.</a:t>
            </a:r>
          </a:p>
        </p:txBody>
      </p:sp>
      <p:pic>
        <p:nvPicPr>
          <p:cNvPr id="5" name="Picture 4" descr="Logo&#10;&#10;Description automatically generated">
            <a:extLst>
              <a:ext uri="{FF2B5EF4-FFF2-40B4-BE49-F238E27FC236}">
                <a16:creationId xmlns:a16="http://schemas.microsoft.com/office/drawing/2014/main" id="{9AD5691D-E052-7548-BDEC-20B1A7C78DC2}"/>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7" name="TextBox 6">
            <a:extLst>
              <a:ext uri="{FF2B5EF4-FFF2-40B4-BE49-F238E27FC236}">
                <a16:creationId xmlns:a16="http://schemas.microsoft.com/office/drawing/2014/main" id="{4684DE86-5EBB-A142-85A4-20F5305FB13D}"/>
              </a:ext>
            </a:extLst>
          </p:cNvPr>
          <p:cNvSpPr txBox="1"/>
          <p:nvPr/>
        </p:nvSpPr>
        <p:spPr>
          <a:xfrm>
            <a:off x="740520" y="12600778"/>
            <a:ext cx="6732292" cy="553998"/>
          </a:xfrm>
          <a:prstGeom prst="rect">
            <a:avLst/>
          </a:prstGeom>
          <a:noFill/>
        </p:spPr>
        <p:txBody>
          <a:bodyPr wrap="none" rtlCol="0">
            <a:spAutoFit/>
          </a:bodyPr>
          <a:lstStyle/>
          <a:p>
            <a:r>
              <a:rPr lang="en-US" sz="3000" b="1" dirty="0">
                <a:solidFill>
                  <a:schemeClr val="bg1"/>
                </a:solidFill>
                <a:latin typeface="Poppins" pitchFamily="2" charset="77"/>
                <a:cs typeface="Poppins" pitchFamily="2" charset="77"/>
              </a:rPr>
              <a:t>09	</a:t>
            </a:r>
            <a:r>
              <a:rPr lang="en-US" sz="3000" b="1" dirty="0">
                <a:solidFill>
                  <a:schemeClr val="bg1">
                    <a:lumMod val="95000"/>
                  </a:schemeClr>
                </a:solidFill>
                <a:latin typeface="Poppins" pitchFamily="2" charset="77"/>
                <a:cs typeface="Poppins" pitchFamily="2" charset="77"/>
              </a:rPr>
              <a:t> Company presentation</a:t>
            </a:r>
          </a:p>
        </p:txBody>
      </p:sp>
    </p:spTree>
    <p:extLst>
      <p:ext uri="{BB962C8B-B14F-4D97-AF65-F5344CB8AC3E}">
        <p14:creationId xmlns:p14="http://schemas.microsoft.com/office/powerpoint/2010/main" val="38215529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E30F4DA-A232-E24D-B2BF-9913FA6C6958}"/>
              </a:ext>
            </a:extLst>
          </p:cNvPr>
          <p:cNvSpPr/>
          <p:nvPr/>
        </p:nvSpPr>
        <p:spPr>
          <a:xfrm>
            <a:off x="0" y="0"/>
            <a:ext cx="24377650" cy="13715999"/>
          </a:xfrm>
          <a:prstGeom prst="rect">
            <a:avLst/>
          </a:prstGeom>
          <a:gradFill flip="none" rotWithShape="1">
            <a:gsLst>
              <a:gs pos="0">
                <a:schemeClr val="bg1">
                  <a:lumMod val="9500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adroTexto 350">
            <a:extLst>
              <a:ext uri="{FF2B5EF4-FFF2-40B4-BE49-F238E27FC236}">
                <a16:creationId xmlns:a16="http://schemas.microsoft.com/office/drawing/2014/main" id="{EB85846B-B4DD-D346-BE0C-37F878C3F360}"/>
              </a:ext>
            </a:extLst>
          </p:cNvPr>
          <p:cNvSpPr txBox="1"/>
          <p:nvPr/>
        </p:nvSpPr>
        <p:spPr>
          <a:xfrm>
            <a:off x="3897492" y="4121352"/>
            <a:ext cx="16582666" cy="5473293"/>
          </a:xfrm>
          <a:prstGeom prst="rect">
            <a:avLst/>
          </a:prstGeom>
          <a:noFill/>
        </p:spPr>
        <p:txBody>
          <a:bodyPr wrap="square" rtlCol="0">
            <a:spAutoFit/>
          </a:bodyPr>
          <a:lstStyle/>
          <a:p>
            <a:pPr algn="ctr"/>
            <a:r>
              <a:rPr lang="en-GB" sz="5000" b="1" dirty="0">
                <a:solidFill>
                  <a:srgbClr val="731702"/>
                </a:solidFill>
                <a:latin typeface="Poppins" pitchFamily="2" charset="77"/>
                <a:cs typeface="Poppins" pitchFamily="2" charset="77"/>
              </a:rPr>
              <a:t>Does this contribute toward the current environmental agenda?</a:t>
            </a:r>
          </a:p>
          <a:p>
            <a:pPr algn="ctr"/>
            <a:endParaRPr lang="en-GB" sz="5000" b="1" dirty="0">
              <a:solidFill>
                <a:srgbClr val="731702"/>
              </a:solidFill>
              <a:latin typeface="Poppins" pitchFamily="2" charset="77"/>
              <a:cs typeface="Poppins" pitchFamily="2" charset="77"/>
            </a:endParaRPr>
          </a:p>
          <a:p>
            <a:pPr algn="ctr">
              <a:lnSpc>
                <a:spcPts val="4000"/>
              </a:lnSpc>
            </a:pPr>
            <a:r>
              <a:rPr lang="en-GB" sz="3200" dirty="0">
                <a:latin typeface="Poppins" pitchFamily="2" charset="77"/>
                <a:cs typeface="Poppins" pitchFamily="2" charset="77"/>
              </a:rPr>
              <a:t>It is our opinion this extension/alternative use approach fits well within the resource and saving management, circular economy and climate change that are all cited in the green agenda being pursued by Government. Our research also highlighted that because of this unique resource efficiency we would also be in full alignment with the resource-efficient Europe Flagship initiative, centring around sustainable growth via a resource-efficient, low-carbon economy.  </a:t>
            </a:r>
          </a:p>
        </p:txBody>
      </p:sp>
      <p:pic>
        <p:nvPicPr>
          <p:cNvPr id="5" name="Picture 4" descr="Logo&#10;&#10;Description automatically generated">
            <a:extLst>
              <a:ext uri="{FF2B5EF4-FFF2-40B4-BE49-F238E27FC236}">
                <a16:creationId xmlns:a16="http://schemas.microsoft.com/office/drawing/2014/main" id="{AD13D423-A669-8445-9111-9CFD9C884257}"/>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8" name="TextBox 7">
            <a:extLst>
              <a:ext uri="{FF2B5EF4-FFF2-40B4-BE49-F238E27FC236}">
                <a16:creationId xmlns:a16="http://schemas.microsoft.com/office/drawing/2014/main" id="{367A968D-02B7-6243-BF6C-E0C25C14DBD5}"/>
              </a:ext>
            </a:extLst>
          </p:cNvPr>
          <p:cNvSpPr txBox="1"/>
          <p:nvPr/>
        </p:nvSpPr>
        <p:spPr>
          <a:xfrm>
            <a:off x="740520" y="12600778"/>
            <a:ext cx="6732292" cy="553998"/>
          </a:xfrm>
          <a:prstGeom prst="rect">
            <a:avLst/>
          </a:prstGeom>
          <a:noFill/>
        </p:spPr>
        <p:txBody>
          <a:bodyPr wrap="none" rtlCol="0">
            <a:spAutoFit/>
          </a:bodyPr>
          <a:lstStyle/>
          <a:p>
            <a:r>
              <a:rPr lang="en-US" sz="3000" b="1" dirty="0">
                <a:solidFill>
                  <a:srgbClr val="731702"/>
                </a:solidFill>
                <a:latin typeface="Poppins" pitchFamily="2" charset="77"/>
                <a:cs typeface="Poppins" pitchFamily="2" charset="77"/>
              </a:rPr>
              <a:t>10	 Company presentation</a:t>
            </a:r>
          </a:p>
        </p:txBody>
      </p:sp>
    </p:spTree>
    <p:extLst>
      <p:ext uri="{BB962C8B-B14F-4D97-AF65-F5344CB8AC3E}">
        <p14:creationId xmlns:p14="http://schemas.microsoft.com/office/powerpoint/2010/main" val="4032027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A8F834A-2044-B44F-A95E-F2CF667DA6F9}"/>
              </a:ext>
            </a:extLst>
          </p:cNvPr>
          <p:cNvSpPr/>
          <p:nvPr/>
        </p:nvSpPr>
        <p:spPr>
          <a:xfrm>
            <a:off x="0" y="0"/>
            <a:ext cx="24377650" cy="13715999"/>
          </a:xfrm>
          <a:prstGeom prst="rect">
            <a:avLst/>
          </a:prstGeom>
          <a:gradFill flip="none" rotWithShape="1">
            <a:gsLst>
              <a:gs pos="0">
                <a:schemeClr val="bg1">
                  <a:lumMod val="9500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adroTexto 350">
            <a:extLst>
              <a:ext uri="{FF2B5EF4-FFF2-40B4-BE49-F238E27FC236}">
                <a16:creationId xmlns:a16="http://schemas.microsoft.com/office/drawing/2014/main" id="{EB85846B-B4DD-D346-BE0C-37F878C3F360}"/>
              </a:ext>
            </a:extLst>
          </p:cNvPr>
          <p:cNvSpPr txBox="1"/>
          <p:nvPr/>
        </p:nvSpPr>
        <p:spPr>
          <a:xfrm>
            <a:off x="3897492" y="3480151"/>
            <a:ext cx="16582666" cy="6755696"/>
          </a:xfrm>
          <a:prstGeom prst="rect">
            <a:avLst/>
          </a:prstGeom>
          <a:noFill/>
        </p:spPr>
        <p:txBody>
          <a:bodyPr wrap="square" rtlCol="0">
            <a:spAutoFit/>
          </a:bodyPr>
          <a:lstStyle/>
          <a:p>
            <a:pPr algn="ctr">
              <a:lnSpc>
                <a:spcPts val="4000"/>
              </a:lnSpc>
            </a:pPr>
            <a:r>
              <a:rPr lang="en-GB" sz="3200" dirty="0">
                <a:latin typeface="Poppins" pitchFamily="2" charset="77"/>
                <a:cs typeface="Poppins" pitchFamily="2" charset="77"/>
              </a:rPr>
              <a:t>Our initiative of prolonging battery use is not exclusive to lead batteries, and the ongoing scramble for used Nissan Leaf or Tesla lithium-ion batteries for less demanding power storage is a casing example. We feel that extending the life</a:t>
            </a:r>
            <a:br>
              <a:rPr lang="en-GB" sz="3200" dirty="0">
                <a:latin typeface="Poppins" pitchFamily="2" charset="77"/>
                <a:cs typeface="Poppins" pitchFamily="2" charset="77"/>
              </a:rPr>
            </a:br>
            <a:r>
              <a:rPr lang="en-GB" sz="3200" dirty="0">
                <a:latin typeface="Poppins" pitchFamily="2" charset="77"/>
                <a:cs typeface="Poppins" pitchFamily="2" charset="77"/>
              </a:rPr>
              <a:t>of any product is crucial for the environment, but people seldom talk about</a:t>
            </a:r>
            <a:br>
              <a:rPr lang="en-GB" sz="3200" dirty="0">
                <a:latin typeface="Poppins" pitchFamily="2" charset="77"/>
                <a:cs typeface="Poppins" pitchFamily="2" charset="77"/>
              </a:rPr>
            </a:br>
            <a:r>
              <a:rPr lang="en-GB" sz="3200" dirty="0">
                <a:latin typeface="Poppins" pitchFamily="2" charset="77"/>
                <a:cs typeface="Poppins" pitchFamily="2" charset="77"/>
              </a:rPr>
              <a:t>the consequences of using lithium ion. </a:t>
            </a:r>
          </a:p>
          <a:p>
            <a:pPr algn="ctr">
              <a:lnSpc>
                <a:spcPts val="4000"/>
              </a:lnSpc>
            </a:pPr>
            <a:br>
              <a:rPr lang="en-GB" sz="3200" dirty="0">
                <a:latin typeface="Poppins" pitchFamily="2" charset="77"/>
                <a:cs typeface="Poppins" pitchFamily="2" charset="77"/>
              </a:rPr>
            </a:br>
            <a:r>
              <a:rPr lang="en-GB" sz="3200" dirty="0">
                <a:latin typeface="Poppins" pitchFamily="2" charset="77"/>
                <a:cs typeface="Poppins" pitchFamily="2" charset="77"/>
              </a:rPr>
              <a:t>Lithium ion does not perform well in temperature extremes (especially high or low heat scenarios) and is quite a fragile technology. Some mineral extracts on lithium indicate the carbon footprint and economic damage at production stage dwarfs that of the lead acid equivalent. Mining for lithium is an extremely labour and water intensive process. Mining occurs predominantly in less or undeveloped countries where child labour is prevalent and environmental</a:t>
            </a:r>
            <a:br>
              <a:rPr lang="en-GB" sz="3200" dirty="0">
                <a:latin typeface="Poppins" pitchFamily="2" charset="77"/>
                <a:cs typeface="Poppins" pitchFamily="2" charset="77"/>
              </a:rPr>
            </a:br>
            <a:r>
              <a:rPr lang="en-GB" sz="3200" dirty="0">
                <a:latin typeface="Poppins" pitchFamily="2" charset="77"/>
                <a:cs typeface="Poppins" pitchFamily="2" charset="77"/>
              </a:rPr>
              <a:t>laws weak or non-existent. </a:t>
            </a:r>
          </a:p>
        </p:txBody>
      </p:sp>
      <p:pic>
        <p:nvPicPr>
          <p:cNvPr id="5" name="Picture 4" descr="Logo&#10;&#10;Description automatically generated">
            <a:extLst>
              <a:ext uri="{FF2B5EF4-FFF2-40B4-BE49-F238E27FC236}">
                <a16:creationId xmlns:a16="http://schemas.microsoft.com/office/drawing/2014/main" id="{A6329B64-B4A8-3246-938D-F5EB985E8C0B}"/>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8" name="TextBox 7">
            <a:extLst>
              <a:ext uri="{FF2B5EF4-FFF2-40B4-BE49-F238E27FC236}">
                <a16:creationId xmlns:a16="http://schemas.microsoft.com/office/drawing/2014/main" id="{92DD934E-28E9-A843-B20A-B9FC64695840}"/>
              </a:ext>
            </a:extLst>
          </p:cNvPr>
          <p:cNvSpPr txBox="1"/>
          <p:nvPr/>
        </p:nvSpPr>
        <p:spPr>
          <a:xfrm>
            <a:off x="740520" y="12600778"/>
            <a:ext cx="6732292" cy="553998"/>
          </a:xfrm>
          <a:prstGeom prst="rect">
            <a:avLst/>
          </a:prstGeom>
          <a:noFill/>
        </p:spPr>
        <p:txBody>
          <a:bodyPr wrap="none" rtlCol="0">
            <a:spAutoFit/>
          </a:bodyPr>
          <a:lstStyle/>
          <a:p>
            <a:r>
              <a:rPr lang="en-US" sz="3000" b="1" dirty="0">
                <a:solidFill>
                  <a:srgbClr val="731702"/>
                </a:solidFill>
                <a:latin typeface="Poppins" pitchFamily="2" charset="77"/>
                <a:cs typeface="Poppins" pitchFamily="2" charset="77"/>
              </a:rPr>
              <a:t>11	 Company presentation</a:t>
            </a:r>
          </a:p>
        </p:txBody>
      </p:sp>
    </p:spTree>
    <p:extLst>
      <p:ext uri="{BB962C8B-B14F-4D97-AF65-F5344CB8AC3E}">
        <p14:creationId xmlns:p14="http://schemas.microsoft.com/office/powerpoint/2010/main" val="3277335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A372B19-105D-4649-B2D8-FCD82014E6BA}"/>
              </a:ext>
            </a:extLst>
          </p:cNvPr>
          <p:cNvSpPr/>
          <p:nvPr/>
        </p:nvSpPr>
        <p:spPr>
          <a:xfrm>
            <a:off x="0" y="0"/>
            <a:ext cx="24377650" cy="13715999"/>
          </a:xfrm>
          <a:prstGeom prst="rect">
            <a:avLst/>
          </a:prstGeom>
          <a:gradFill flip="none" rotWithShape="1">
            <a:gsLst>
              <a:gs pos="0">
                <a:schemeClr val="bg1">
                  <a:lumMod val="9500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adroTexto 350">
            <a:extLst>
              <a:ext uri="{FF2B5EF4-FFF2-40B4-BE49-F238E27FC236}">
                <a16:creationId xmlns:a16="http://schemas.microsoft.com/office/drawing/2014/main" id="{EB85846B-B4DD-D346-BE0C-37F878C3F360}"/>
              </a:ext>
            </a:extLst>
          </p:cNvPr>
          <p:cNvSpPr txBox="1"/>
          <p:nvPr/>
        </p:nvSpPr>
        <p:spPr>
          <a:xfrm>
            <a:off x="3897492" y="4762553"/>
            <a:ext cx="16582666" cy="4190891"/>
          </a:xfrm>
          <a:prstGeom prst="rect">
            <a:avLst/>
          </a:prstGeom>
          <a:noFill/>
        </p:spPr>
        <p:txBody>
          <a:bodyPr wrap="square" rtlCol="0">
            <a:spAutoFit/>
          </a:bodyPr>
          <a:lstStyle/>
          <a:p>
            <a:pPr algn="ctr">
              <a:lnSpc>
                <a:spcPts val="4000"/>
              </a:lnSpc>
            </a:pPr>
            <a:r>
              <a:rPr lang="en-GB" sz="3200" dirty="0">
                <a:latin typeface="Poppins" pitchFamily="2" charset="77"/>
                <a:cs typeface="Poppins" pitchFamily="2" charset="77"/>
              </a:rPr>
              <a:t>The most serious issue surrounding lithium Ion technology is what happens to the toxic heavy metals included in lithium batteries at the end of its life, namely cobalt, nickel and manganese. There is not currently a solution for this, and some say it’s too early, however there are articles implying that Panasonic and Tesla are working toward a solution that will avoid the need for Cobalt in their future battery technology. Time will tell if they are successful, but in the meantime we would like to prolong and extend the life of proven technologies</a:t>
            </a:r>
            <a:br>
              <a:rPr lang="en-GB" sz="3200" dirty="0">
                <a:latin typeface="Poppins" pitchFamily="2" charset="77"/>
                <a:cs typeface="Poppins" pitchFamily="2" charset="77"/>
              </a:rPr>
            </a:br>
            <a:r>
              <a:rPr lang="en-GB" sz="3200" dirty="0">
                <a:latin typeface="Poppins" pitchFamily="2" charset="77"/>
                <a:cs typeface="Poppins" pitchFamily="2" charset="77"/>
              </a:rPr>
              <a:t>in lead by our various initiatives.</a:t>
            </a:r>
          </a:p>
        </p:txBody>
      </p:sp>
      <p:pic>
        <p:nvPicPr>
          <p:cNvPr id="5" name="Picture 4" descr="Logo&#10;&#10;Description automatically generated">
            <a:extLst>
              <a:ext uri="{FF2B5EF4-FFF2-40B4-BE49-F238E27FC236}">
                <a16:creationId xmlns:a16="http://schemas.microsoft.com/office/drawing/2014/main" id="{C5DDF57D-C534-DC4D-8B41-2879EBD5E590}"/>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8" name="TextBox 7">
            <a:extLst>
              <a:ext uri="{FF2B5EF4-FFF2-40B4-BE49-F238E27FC236}">
                <a16:creationId xmlns:a16="http://schemas.microsoft.com/office/drawing/2014/main" id="{FD1D3EF4-54D9-3F4D-906E-0A926A6663E9}"/>
              </a:ext>
            </a:extLst>
          </p:cNvPr>
          <p:cNvSpPr txBox="1"/>
          <p:nvPr/>
        </p:nvSpPr>
        <p:spPr>
          <a:xfrm>
            <a:off x="740520" y="12600778"/>
            <a:ext cx="6732292" cy="553998"/>
          </a:xfrm>
          <a:prstGeom prst="rect">
            <a:avLst/>
          </a:prstGeom>
          <a:noFill/>
        </p:spPr>
        <p:txBody>
          <a:bodyPr wrap="none" rtlCol="0">
            <a:spAutoFit/>
          </a:bodyPr>
          <a:lstStyle/>
          <a:p>
            <a:r>
              <a:rPr lang="en-US" sz="3000" b="1" dirty="0">
                <a:solidFill>
                  <a:srgbClr val="731702"/>
                </a:solidFill>
                <a:latin typeface="Poppins" pitchFamily="2" charset="77"/>
                <a:cs typeface="Poppins" pitchFamily="2" charset="77"/>
              </a:rPr>
              <a:t>12	 Company presentation</a:t>
            </a:r>
          </a:p>
        </p:txBody>
      </p:sp>
    </p:spTree>
    <p:extLst>
      <p:ext uri="{BB962C8B-B14F-4D97-AF65-F5344CB8AC3E}">
        <p14:creationId xmlns:p14="http://schemas.microsoft.com/office/powerpoint/2010/main" val="32529475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48045B-E28B-3547-BC81-AE4EBA7C1B69}"/>
              </a:ext>
            </a:extLst>
          </p:cNvPr>
          <p:cNvSpPr/>
          <p:nvPr/>
        </p:nvSpPr>
        <p:spPr>
          <a:xfrm>
            <a:off x="0" y="0"/>
            <a:ext cx="24377650" cy="13716000"/>
          </a:xfrm>
          <a:prstGeom prst="rect">
            <a:avLst/>
          </a:prstGeom>
          <a:solidFill>
            <a:srgbClr val="3535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53537"/>
              </a:solidFill>
            </a:endParaRPr>
          </a:p>
        </p:txBody>
      </p:sp>
      <p:pic>
        <p:nvPicPr>
          <p:cNvPr id="5" name="Picture 4" descr="Logo&#10;&#10;Description automatically generated">
            <a:extLst>
              <a:ext uri="{FF2B5EF4-FFF2-40B4-BE49-F238E27FC236}">
                <a16:creationId xmlns:a16="http://schemas.microsoft.com/office/drawing/2014/main" id="{C5DDF57D-C534-DC4D-8B41-2879EBD5E590}"/>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10572023" y="5294140"/>
            <a:ext cx="3233603" cy="3127720"/>
          </a:xfrm>
          <a:prstGeom prst="rect">
            <a:avLst/>
          </a:prstGeom>
        </p:spPr>
      </p:pic>
      <p:sp>
        <p:nvSpPr>
          <p:cNvPr id="9" name="TextBox 8">
            <a:extLst>
              <a:ext uri="{FF2B5EF4-FFF2-40B4-BE49-F238E27FC236}">
                <a16:creationId xmlns:a16="http://schemas.microsoft.com/office/drawing/2014/main" id="{B68F728E-92C7-A84F-AFE0-856A93D21E1C}"/>
              </a:ext>
            </a:extLst>
          </p:cNvPr>
          <p:cNvSpPr txBox="1"/>
          <p:nvPr/>
        </p:nvSpPr>
        <p:spPr>
          <a:xfrm>
            <a:off x="5690091" y="11069138"/>
            <a:ext cx="12997468" cy="2015936"/>
          </a:xfrm>
          <a:prstGeom prst="rect">
            <a:avLst/>
          </a:prstGeom>
          <a:noFill/>
        </p:spPr>
        <p:txBody>
          <a:bodyPr wrap="none" rtlCol="0">
            <a:spAutoFit/>
          </a:bodyPr>
          <a:lstStyle/>
          <a:p>
            <a:pPr algn="ctr"/>
            <a:r>
              <a:rPr lang="en-US" sz="2500" dirty="0">
                <a:solidFill>
                  <a:schemeClr val="bg1">
                    <a:lumMod val="65000"/>
                  </a:schemeClr>
                </a:solidFill>
                <a:latin typeface="Poppins" pitchFamily="2" charset="77"/>
                <a:cs typeface="Poppins" pitchFamily="2" charset="77"/>
              </a:rPr>
              <a:t>Company registered in England 13030248</a:t>
            </a:r>
          </a:p>
          <a:p>
            <a:pPr algn="ctr"/>
            <a:r>
              <a:rPr lang="en-US" sz="2500" dirty="0">
                <a:solidFill>
                  <a:schemeClr val="bg1">
                    <a:lumMod val="65000"/>
                  </a:schemeClr>
                </a:solidFill>
                <a:latin typeface="Poppins" pitchFamily="2" charset="77"/>
                <a:cs typeface="Poppins" pitchFamily="2" charset="77"/>
              </a:rPr>
              <a:t>Registered address: Shakers Place, </a:t>
            </a:r>
            <a:r>
              <a:rPr lang="en-US" sz="2500" dirty="0" err="1">
                <a:solidFill>
                  <a:schemeClr val="bg1">
                    <a:lumMod val="65000"/>
                  </a:schemeClr>
                </a:solidFill>
                <a:latin typeface="Poppins" pitchFamily="2" charset="77"/>
                <a:cs typeface="Poppins" pitchFamily="2" charset="77"/>
              </a:rPr>
              <a:t>Vaggs</a:t>
            </a:r>
            <a:r>
              <a:rPr lang="en-US" sz="2500" dirty="0">
                <a:solidFill>
                  <a:schemeClr val="bg1">
                    <a:lumMod val="65000"/>
                  </a:schemeClr>
                </a:solidFill>
                <a:latin typeface="Poppins" pitchFamily="2" charset="77"/>
                <a:cs typeface="Poppins" pitchFamily="2" charset="77"/>
              </a:rPr>
              <a:t> Lane, New </a:t>
            </a:r>
            <a:r>
              <a:rPr lang="en-US" sz="2500" dirty="0" err="1">
                <a:solidFill>
                  <a:schemeClr val="bg1">
                    <a:lumMod val="65000"/>
                  </a:schemeClr>
                </a:solidFill>
                <a:latin typeface="Poppins" pitchFamily="2" charset="77"/>
                <a:cs typeface="Poppins" pitchFamily="2" charset="77"/>
              </a:rPr>
              <a:t>Forest,Hampshire</a:t>
            </a:r>
            <a:r>
              <a:rPr lang="en-US" sz="2500" dirty="0">
                <a:solidFill>
                  <a:schemeClr val="bg1">
                    <a:lumMod val="65000"/>
                  </a:schemeClr>
                </a:solidFill>
                <a:latin typeface="Poppins" pitchFamily="2" charset="77"/>
                <a:cs typeface="Poppins" pitchFamily="2" charset="77"/>
              </a:rPr>
              <a:t>, SO41 0FP</a:t>
            </a:r>
          </a:p>
          <a:p>
            <a:pPr algn="ctr"/>
            <a:r>
              <a:rPr lang="en-US" sz="2500" dirty="0">
                <a:solidFill>
                  <a:schemeClr val="bg1">
                    <a:lumMod val="65000"/>
                  </a:schemeClr>
                </a:solidFill>
                <a:latin typeface="Poppins" pitchFamily="2" charset="77"/>
                <a:cs typeface="Poppins" pitchFamily="2" charset="77"/>
              </a:rPr>
              <a:t>Tel: 01425 205 488</a:t>
            </a:r>
          </a:p>
          <a:p>
            <a:pPr algn="ctr"/>
            <a:endParaRPr lang="en-US" sz="2500" dirty="0">
              <a:solidFill>
                <a:schemeClr val="bg1">
                  <a:lumMod val="85000"/>
                </a:schemeClr>
              </a:solidFill>
              <a:latin typeface="Poppins" pitchFamily="2" charset="77"/>
              <a:cs typeface="Poppins" pitchFamily="2" charset="77"/>
            </a:endParaRPr>
          </a:p>
          <a:p>
            <a:pPr algn="ctr"/>
            <a:r>
              <a:rPr lang="en-US" sz="2500" dirty="0" err="1">
                <a:solidFill>
                  <a:schemeClr val="bg1"/>
                </a:solidFill>
                <a:latin typeface="Poppins" pitchFamily="2" charset="77"/>
                <a:cs typeface="Poppins" pitchFamily="2" charset="77"/>
              </a:rPr>
              <a:t>www.lndtech.co.uk</a:t>
            </a:r>
            <a:endParaRPr lang="en-US" sz="2500" dirty="0">
              <a:solidFill>
                <a:schemeClr val="bg1"/>
              </a:solidFill>
              <a:latin typeface="Poppins" pitchFamily="2" charset="77"/>
              <a:cs typeface="Poppins" pitchFamily="2" charset="77"/>
            </a:endParaRPr>
          </a:p>
        </p:txBody>
      </p:sp>
    </p:spTree>
    <p:extLst>
      <p:ext uri="{BB962C8B-B14F-4D97-AF65-F5344CB8AC3E}">
        <p14:creationId xmlns:p14="http://schemas.microsoft.com/office/powerpoint/2010/main" val="2039586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BF50590-EC39-534C-BBD5-BAA8EE3B7F09}"/>
              </a:ext>
            </a:extLst>
          </p:cNvPr>
          <p:cNvSpPr/>
          <p:nvPr/>
        </p:nvSpPr>
        <p:spPr>
          <a:xfrm>
            <a:off x="0" y="0"/>
            <a:ext cx="24377650" cy="13716000"/>
          </a:xfrm>
          <a:prstGeom prst="rect">
            <a:avLst/>
          </a:prstGeom>
          <a:solidFill>
            <a:srgbClr val="73170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adroTexto 350">
            <a:extLst>
              <a:ext uri="{FF2B5EF4-FFF2-40B4-BE49-F238E27FC236}">
                <a16:creationId xmlns:a16="http://schemas.microsoft.com/office/drawing/2014/main" id="{EB85846B-B4DD-D346-BE0C-37F878C3F360}"/>
              </a:ext>
            </a:extLst>
          </p:cNvPr>
          <p:cNvSpPr txBox="1"/>
          <p:nvPr/>
        </p:nvSpPr>
        <p:spPr>
          <a:xfrm>
            <a:off x="9001093" y="2928058"/>
            <a:ext cx="6375464" cy="1323439"/>
          </a:xfrm>
          <a:prstGeom prst="rect">
            <a:avLst/>
          </a:prstGeom>
          <a:noFill/>
        </p:spPr>
        <p:txBody>
          <a:bodyPr wrap="none" rtlCol="0">
            <a:spAutoFit/>
          </a:bodyPr>
          <a:lstStyle/>
          <a:p>
            <a:pPr algn="ctr"/>
            <a:r>
              <a:rPr lang="en-US" sz="8000" b="1" dirty="0">
                <a:solidFill>
                  <a:srgbClr val="F29701"/>
                </a:solidFill>
                <a:latin typeface="Poppins" pitchFamily="2" charset="77"/>
                <a:ea typeface="Lato Heavy" charset="0"/>
                <a:cs typeface="Poppins" pitchFamily="2" charset="77"/>
              </a:rPr>
              <a:t>What we do</a:t>
            </a:r>
          </a:p>
        </p:txBody>
      </p:sp>
      <p:sp>
        <p:nvSpPr>
          <p:cNvPr id="45" name="CuadroTexto 351">
            <a:extLst>
              <a:ext uri="{FF2B5EF4-FFF2-40B4-BE49-F238E27FC236}">
                <a16:creationId xmlns:a16="http://schemas.microsoft.com/office/drawing/2014/main" id="{14CCF53B-4E8A-804A-9EAC-C1FF6A3EC7E9}"/>
              </a:ext>
            </a:extLst>
          </p:cNvPr>
          <p:cNvSpPr txBox="1"/>
          <p:nvPr/>
        </p:nvSpPr>
        <p:spPr>
          <a:xfrm>
            <a:off x="3848860" y="4828671"/>
            <a:ext cx="16679930" cy="5478423"/>
          </a:xfrm>
          <a:prstGeom prst="rect">
            <a:avLst/>
          </a:prstGeom>
          <a:noFill/>
        </p:spPr>
        <p:txBody>
          <a:bodyPr wrap="square" rtlCol="0">
            <a:spAutoFit/>
          </a:bodyPr>
          <a:lstStyle/>
          <a:p>
            <a:pPr algn="ctr"/>
            <a:r>
              <a:rPr lang="en-GB" sz="5000" dirty="0">
                <a:solidFill>
                  <a:schemeClr val="bg1">
                    <a:lumMod val="95000"/>
                  </a:schemeClr>
                </a:solidFill>
                <a:latin typeface="Poppins" pitchFamily="2" charset="77"/>
                <a:cs typeface="Poppins" pitchFamily="2" charset="77"/>
              </a:rPr>
              <a:t>We extend the commercial life of batteries that would have otherwise entered the recycling network prematurely, we use well-maintained deep cycle lead acid batteries for existing applications and alternative uses. We are constantly seeking new uses and being asked for new applications for which we will require a larger number of batteries.</a:t>
            </a:r>
          </a:p>
        </p:txBody>
      </p:sp>
      <p:pic>
        <p:nvPicPr>
          <p:cNvPr id="5" name="Picture 4" descr="Logo&#10;&#10;Description automatically generated">
            <a:extLst>
              <a:ext uri="{FF2B5EF4-FFF2-40B4-BE49-F238E27FC236}">
                <a16:creationId xmlns:a16="http://schemas.microsoft.com/office/drawing/2014/main" id="{9B1EF3ED-742D-CC41-AD48-53386CD0D5B2}"/>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7" name="TextBox 6">
            <a:extLst>
              <a:ext uri="{FF2B5EF4-FFF2-40B4-BE49-F238E27FC236}">
                <a16:creationId xmlns:a16="http://schemas.microsoft.com/office/drawing/2014/main" id="{9A42C7D4-9F9E-A04F-AF2D-8D905E84376A}"/>
              </a:ext>
            </a:extLst>
          </p:cNvPr>
          <p:cNvSpPr txBox="1"/>
          <p:nvPr/>
        </p:nvSpPr>
        <p:spPr>
          <a:xfrm>
            <a:off x="11859248" y="12543615"/>
            <a:ext cx="659155" cy="646331"/>
          </a:xfrm>
          <a:prstGeom prst="rect">
            <a:avLst/>
          </a:prstGeom>
          <a:noFill/>
        </p:spPr>
        <p:txBody>
          <a:bodyPr wrap="none" rtlCol="0">
            <a:spAutoFit/>
          </a:bodyPr>
          <a:lstStyle/>
          <a:p>
            <a:r>
              <a:rPr lang="en-US" b="1" dirty="0">
                <a:solidFill>
                  <a:srgbClr val="731702"/>
                </a:solidFill>
                <a:latin typeface="Poppins" pitchFamily="2" charset="77"/>
                <a:cs typeface="Poppins" pitchFamily="2" charset="77"/>
              </a:rPr>
              <a:t>01</a:t>
            </a:r>
          </a:p>
        </p:txBody>
      </p:sp>
      <p:sp>
        <p:nvSpPr>
          <p:cNvPr id="12" name="TextBox 11">
            <a:extLst>
              <a:ext uri="{FF2B5EF4-FFF2-40B4-BE49-F238E27FC236}">
                <a16:creationId xmlns:a16="http://schemas.microsoft.com/office/drawing/2014/main" id="{62ED249A-2582-9645-A82C-2D6F46CD018D}"/>
              </a:ext>
            </a:extLst>
          </p:cNvPr>
          <p:cNvSpPr txBox="1"/>
          <p:nvPr/>
        </p:nvSpPr>
        <p:spPr>
          <a:xfrm>
            <a:off x="740520" y="12600778"/>
            <a:ext cx="6650539" cy="553998"/>
          </a:xfrm>
          <a:prstGeom prst="rect">
            <a:avLst/>
          </a:prstGeom>
          <a:noFill/>
        </p:spPr>
        <p:txBody>
          <a:bodyPr wrap="none" rtlCol="0">
            <a:spAutoFit/>
          </a:bodyPr>
          <a:lstStyle/>
          <a:p>
            <a:r>
              <a:rPr lang="en-US" sz="3000" b="1" dirty="0">
                <a:solidFill>
                  <a:schemeClr val="bg1"/>
                </a:solidFill>
                <a:latin typeface="Poppins" pitchFamily="2" charset="77"/>
                <a:cs typeface="Poppins" pitchFamily="2" charset="77"/>
              </a:rPr>
              <a:t>01	Company presentation</a:t>
            </a:r>
          </a:p>
        </p:txBody>
      </p:sp>
    </p:spTree>
    <p:extLst>
      <p:ext uri="{BB962C8B-B14F-4D97-AF65-F5344CB8AC3E}">
        <p14:creationId xmlns:p14="http://schemas.microsoft.com/office/powerpoint/2010/main" val="3484665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BF50590-EC39-534C-BBD5-BAA8EE3B7F09}"/>
              </a:ext>
            </a:extLst>
          </p:cNvPr>
          <p:cNvSpPr/>
          <p:nvPr/>
        </p:nvSpPr>
        <p:spPr>
          <a:xfrm>
            <a:off x="0" y="0"/>
            <a:ext cx="24377650" cy="13716000"/>
          </a:xfrm>
          <a:prstGeom prst="rect">
            <a:avLst/>
          </a:prstGeom>
          <a:solidFill>
            <a:srgbClr val="73170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adroTexto 350">
            <a:extLst>
              <a:ext uri="{FF2B5EF4-FFF2-40B4-BE49-F238E27FC236}">
                <a16:creationId xmlns:a16="http://schemas.microsoft.com/office/drawing/2014/main" id="{EB85846B-B4DD-D346-BE0C-37F878C3F360}"/>
              </a:ext>
            </a:extLst>
          </p:cNvPr>
          <p:cNvSpPr txBox="1"/>
          <p:nvPr/>
        </p:nvSpPr>
        <p:spPr>
          <a:xfrm>
            <a:off x="9001093" y="2928058"/>
            <a:ext cx="6375464" cy="1323439"/>
          </a:xfrm>
          <a:prstGeom prst="rect">
            <a:avLst/>
          </a:prstGeom>
          <a:noFill/>
        </p:spPr>
        <p:txBody>
          <a:bodyPr wrap="none" rtlCol="0">
            <a:spAutoFit/>
          </a:bodyPr>
          <a:lstStyle/>
          <a:p>
            <a:pPr algn="ctr"/>
            <a:r>
              <a:rPr lang="en-US" sz="8000" b="1" dirty="0">
                <a:solidFill>
                  <a:srgbClr val="F29701"/>
                </a:solidFill>
                <a:latin typeface="Poppins" pitchFamily="2" charset="77"/>
                <a:ea typeface="Lato Heavy" charset="0"/>
                <a:cs typeface="Poppins" pitchFamily="2" charset="77"/>
              </a:rPr>
              <a:t>What we do</a:t>
            </a:r>
          </a:p>
        </p:txBody>
      </p:sp>
      <p:sp>
        <p:nvSpPr>
          <p:cNvPr id="45" name="CuadroTexto 351">
            <a:extLst>
              <a:ext uri="{FF2B5EF4-FFF2-40B4-BE49-F238E27FC236}">
                <a16:creationId xmlns:a16="http://schemas.microsoft.com/office/drawing/2014/main" id="{14CCF53B-4E8A-804A-9EAC-C1FF6A3EC7E9}"/>
              </a:ext>
            </a:extLst>
          </p:cNvPr>
          <p:cNvSpPr txBox="1"/>
          <p:nvPr/>
        </p:nvSpPr>
        <p:spPr>
          <a:xfrm>
            <a:off x="3848860" y="4828671"/>
            <a:ext cx="16679930" cy="4708981"/>
          </a:xfrm>
          <a:prstGeom prst="rect">
            <a:avLst/>
          </a:prstGeom>
          <a:noFill/>
        </p:spPr>
        <p:txBody>
          <a:bodyPr wrap="square" rtlCol="0">
            <a:spAutoFit/>
          </a:bodyPr>
          <a:lstStyle/>
          <a:p>
            <a:pPr algn="ctr"/>
            <a:r>
              <a:rPr lang="en-GB" sz="5000" dirty="0">
                <a:solidFill>
                  <a:schemeClr val="bg1">
                    <a:lumMod val="95000"/>
                  </a:schemeClr>
                </a:solidFill>
                <a:latin typeface="Poppins" pitchFamily="2" charset="77"/>
                <a:cs typeface="Poppins" pitchFamily="2" charset="77"/>
              </a:rPr>
              <a:t>Eventually, once the batteries reach the end of their commercial life, they are retrieved and recycled through a virtuous closed loop process which the lead acid battery achieves an admirable level of efficiency.  It is important to stress that to comply with all current battery regulations. </a:t>
            </a:r>
          </a:p>
        </p:txBody>
      </p:sp>
      <p:pic>
        <p:nvPicPr>
          <p:cNvPr id="5" name="Picture 4" descr="Logo&#10;&#10;Description automatically generated">
            <a:extLst>
              <a:ext uri="{FF2B5EF4-FFF2-40B4-BE49-F238E27FC236}">
                <a16:creationId xmlns:a16="http://schemas.microsoft.com/office/drawing/2014/main" id="{9B1EF3ED-742D-CC41-AD48-53386CD0D5B2}"/>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7" name="TextBox 6">
            <a:extLst>
              <a:ext uri="{FF2B5EF4-FFF2-40B4-BE49-F238E27FC236}">
                <a16:creationId xmlns:a16="http://schemas.microsoft.com/office/drawing/2014/main" id="{9A42C7D4-9F9E-A04F-AF2D-8D905E84376A}"/>
              </a:ext>
            </a:extLst>
          </p:cNvPr>
          <p:cNvSpPr txBox="1"/>
          <p:nvPr/>
        </p:nvSpPr>
        <p:spPr>
          <a:xfrm>
            <a:off x="11859248" y="12543615"/>
            <a:ext cx="659155" cy="646331"/>
          </a:xfrm>
          <a:prstGeom prst="rect">
            <a:avLst/>
          </a:prstGeom>
          <a:noFill/>
        </p:spPr>
        <p:txBody>
          <a:bodyPr wrap="none" rtlCol="0">
            <a:spAutoFit/>
          </a:bodyPr>
          <a:lstStyle/>
          <a:p>
            <a:r>
              <a:rPr lang="en-US" b="1" dirty="0">
                <a:solidFill>
                  <a:srgbClr val="731702"/>
                </a:solidFill>
                <a:latin typeface="Poppins" pitchFamily="2" charset="77"/>
                <a:cs typeface="Poppins" pitchFamily="2" charset="77"/>
              </a:rPr>
              <a:t>01</a:t>
            </a:r>
          </a:p>
        </p:txBody>
      </p:sp>
      <p:sp>
        <p:nvSpPr>
          <p:cNvPr id="8" name="TextBox 7">
            <a:extLst>
              <a:ext uri="{FF2B5EF4-FFF2-40B4-BE49-F238E27FC236}">
                <a16:creationId xmlns:a16="http://schemas.microsoft.com/office/drawing/2014/main" id="{C40F1B90-D6F2-6C4A-80EA-D5F9FA9C9224}"/>
              </a:ext>
            </a:extLst>
          </p:cNvPr>
          <p:cNvSpPr txBox="1"/>
          <p:nvPr/>
        </p:nvSpPr>
        <p:spPr>
          <a:xfrm>
            <a:off x="740520" y="12600778"/>
            <a:ext cx="6650539" cy="553998"/>
          </a:xfrm>
          <a:prstGeom prst="rect">
            <a:avLst/>
          </a:prstGeom>
          <a:noFill/>
        </p:spPr>
        <p:txBody>
          <a:bodyPr wrap="none" rtlCol="0">
            <a:spAutoFit/>
          </a:bodyPr>
          <a:lstStyle/>
          <a:p>
            <a:r>
              <a:rPr lang="en-US" sz="3000" b="1" dirty="0">
                <a:solidFill>
                  <a:schemeClr val="bg1"/>
                </a:solidFill>
                <a:latin typeface="Poppins" pitchFamily="2" charset="77"/>
                <a:cs typeface="Poppins" pitchFamily="2" charset="77"/>
              </a:rPr>
              <a:t>02	Company presentation</a:t>
            </a:r>
          </a:p>
        </p:txBody>
      </p:sp>
    </p:spTree>
    <p:extLst>
      <p:ext uri="{BB962C8B-B14F-4D97-AF65-F5344CB8AC3E}">
        <p14:creationId xmlns:p14="http://schemas.microsoft.com/office/powerpoint/2010/main" val="401137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E2D0F6C6-29BB-DC46-9B0C-CEF9D5DB708A}"/>
              </a:ext>
            </a:extLst>
          </p:cNvPr>
          <p:cNvSpPr/>
          <p:nvPr/>
        </p:nvSpPr>
        <p:spPr>
          <a:xfrm>
            <a:off x="0" y="0"/>
            <a:ext cx="24377650" cy="13715999"/>
          </a:xfrm>
          <a:prstGeom prst="rect">
            <a:avLst/>
          </a:prstGeom>
          <a:gradFill flip="none" rotWithShape="1">
            <a:gsLst>
              <a:gs pos="0">
                <a:schemeClr val="bg1">
                  <a:lumMod val="9500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adroTexto 350">
            <a:extLst>
              <a:ext uri="{FF2B5EF4-FFF2-40B4-BE49-F238E27FC236}">
                <a16:creationId xmlns:a16="http://schemas.microsoft.com/office/drawing/2014/main" id="{EB85846B-B4DD-D346-BE0C-37F878C3F360}"/>
              </a:ext>
            </a:extLst>
          </p:cNvPr>
          <p:cNvSpPr txBox="1"/>
          <p:nvPr/>
        </p:nvSpPr>
        <p:spPr>
          <a:xfrm>
            <a:off x="7788467" y="1046901"/>
            <a:ext cx="8800807" cy="1323439"/>
          </a:xfrm>
          <a:prstGeom prst="rect">
            <a:avLst/>
          </a:prstGeom>
          <a:noFill/>
        </p:spPr>
        <p:txBody>
          <a:bodyPr wrap="none" rtlCol="0">
            <a:spAutoFit/>
          </a:bodyPr>
          <a:lstStyle/>
          <a:p>
            <a:pPr algn="ctr"/>
            <a:r>
              <a:rPr lang="en-US" sz="8000" b="1" dirty="0">
                <a:solidFill>
                  <a:srgbClr val="731702"/>
                </a:solidFill>
                <a:latin typeface="Poppins" pitchFamily="2" charset="77"/>
                <a:ea typeface="Lato Heavy" charset="0"/>
                <a:cs typeface="Poppins" pitchFamily="2" charset="77"/>
              </a:rPr>
              <a:t>Proving concept</a:t>
            </a:r>
          </a:p>
        </p:txBody>
      </p:sp>
      <p:sp>
        <p:nvSpPr>
          <p:cNvPr id="45" name="CuadroTexto 351">
            <a:extLst>
              <a:ext uri="{FF2B5EF4-FFF2-40B4-BE49-F238E27FC236}">
                <a16:creationId xmlns:a16="http://schemas.microsoft.com/office/drawing/2014/main" id="{14CCF53B-4E8A-804A-9EAC-C1FF6A3EC7E9}"/>
              </a:ext>
            </a:extLst>
          </p:cNvPr>
          <p:cNvSpPr txBox="1"/>
          <p:nvPr/>
        </p:nvSpPr>
        <p:spPr>
          <a:xfrm>
            <a:off x="2668308" y="2383311"/>
            <a:ext cx="19041035" cy="1626086"/>
          </a:xfrm>
          <a:prstGeom prst="rect">
            <a:avLst/>
          </a:prstGeom>
          <a:noFill/>
        </p:spPr>
        <p:txBody>
          <a:bodyPr wrap="square" rtlCol="0">
            <a:spAutoFit/>
          </a:bodyPr>
          <a:lstStyle/>
          <a:p>
            <a:pPr algn="ctr">
              <a:lnSpc>
                <a:spcPts val="4000"/>
              </a:lnSpc>
            </a:pPr>
            <a:r>
              <a:rPr lang="en-GB" sz="3200" dirty="0">
                <a:latin typeface="Poppins" pitchFamily="2" charset="77"/>
                <a:cs typeface="Poppins" pitchFamily="2" charset="77"/>
              </a:rPr>
              <a:t>We have already completed independent testing and a feasibility study of this initiative using a selection of quality absorbent glass matt batteries and a third-party technology provider before going on to build our prototype.</a:t>
            </a:r>
          </a:p>
        </p:txBody>
      </p:sp>
      <p:pic>
        <p:nvPicPr>
          <p:cNvPr id="21" name="Picture 20" descr="Logo&#10;&#10;Description automatically generated">
            <a:extLst>
              <a:ext uri="{FF2B5EF4-FFF2-40B4-BE49-F238E27FC236}">
                <a16:creationId xmlns:a16="http://schemas.microsoft.com/office/drawing/2014/main" id="{63763389-0807-A643-9C89-FABBF41CF05B}"/>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24" name="TextBox 23">
            <a:extLst>
              <a:ext uri="{FF2B5EF4-FFF2-40B4-BE49-F238E27FC236}">
                <a16:creationId xmlns:a16="http://schemas.microsoft.com/office/drawing/2014/main" id="{0267B898-064E-6942-9933-324124A13BE3}"/>
              </a:ext>
            </a:extLst>
          </p:cNvPr>
          <p:cNvSpPr txBox="1"/>
          <p:nvPr/>
        </p:nvSpPr>
        <p:spPr>
          <a:xfrm>
            <a:off x="740520" y="12600778"/>
            <a:ext cx="6650539" cy="553998"/>
          </a:xfrm>
          <a:prstGeom prst="rect">
            <a:avLst/>
          </a:prstGeom>
          <a:noFill/>
        </p:spPr>
        <p:txBody>
          <a:bodyPr wrap="none" rtlCol="0">
            <a:spAutoFit/>
          </a:bodyPr>
          <a:lstStyle/>
          <a:p>
            <a:r>
              <a:rPr lang="en-US" sz="3000" b="1" dirty="0">
                <a:solidFill>
                  <a:srgbClr val="731702"/>
                </a:solidFill>
                <a:latin typeface="Poppins" pitchFamily="2" charset="77"/>
                <a:cs typeface="Poppins" pitchFamily="2" charset="77"/>
              </a:rPr>
              <a:t>03	Company presentation</a:t>
            </a:r>
          </a:p>
        </p:txBody>
      </p:sp>
      <p:pic>
        <p:nvPicPr>
          <p:cNvPr id="7" name="Picture 6">
            <a:extLst>
              <a:ext uri="{FF2B5EF4-FFF2-40B4-BE49-F238E27FC236}">
                <a16:creationId xmlns:a16="http://schemas.microsoft.com/office/drawing/2014/main" id="{013FD8C1-D26D-414D-9DD7-3F6842A605B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98941" y="5049558"/>
            <a:ext cx="6979765" cy="6979765"/>
          </a:xfrm>
          <a:prstGeom prst="rect">
            <a:avLst/>
          </a:prstGeom>
        </p:spPr>
      </p:pic>
      <p:sp>
        <p:nvSpPr>
          <p:cNvPr id="8" name="Oval 7">
            <a:extLst>
              <a:ext uri="{FF2B5EF4-FFF2-40B4-BE49-F238E27FC236}">
                <a16:creationId xmlns:a16="http://schemas.microsoft.com/office/drawing/2014/main" id="{AECC5449-0F43-E849-AB84-2E7E1417DE55}"/>
              </a:ext>
            </a:extLst>
          </p:cNvPr>
          <p:cNvSpPr/>
          <p:nvPr/>
        </p:nvSpPr>
        <p:spPr>
          <a:xfrm>
            <a:off x="8403035" y="4753651"/>
            <a:ext cx="7571579" cy="7571579"/>
          </a:xfrm>
          <a:prstGeom prst="ellipse">
            <a:avLst/>
          </a:prstGeom>
          <a:noFill/>
          <a:ln w="63500">
            <a:solidFill>
              <a:srgbClr val="73170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52541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AB0DFB7-2529-194E-B713-61CB24AC9BEB}"/>
              </a:ext>
            </a:extLst>
          </p:cNvPr>
          <p:cNvSpPr/>
          <p:nvPr/>
        </p:nvSpPr>
        <p:spPr>
          <a:xfrm>
            <a:off x="0" y="0"/>
            <a:ext cx="24377650" cy="13715999"/>
          </a:xfrm>
          <a:prstGeom prst="rect">
            <a:avLst/>
          </a:prstGeom>
          <a:gradFill flip="none" rotWithShape="1">
            <a:gsLst>
              <a:gs pos="0">
                <a:schemeClr val="bg1">
                  <a:lumMod val="9500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adroTexto 350">
            <a:extLst>
              <a:ext uri="{FF2B5EF4-FFF2-40B4-BE49-F238E27FC236}">
                <a16:creationId xmlns:a16="http://schemas.microsoft.com/office/drawing/2014/main" id="{EB85846B-B4DD-D346-BE0C-37F878C3F360}"/>
              </a:ext>
            </a:extLst>
          </p:cNvPr>
          <p:cNvSpPr txBox="1"/>
          <p:nvPr/>
        </p:nvSpPr>
        <p:spPr>
          <a:xfrm>
            <a:off x="7788467" y="1046901"/>
            <a:ext cx="8800807" cy="1323439"/>
          </a:xfrm>
          <a:prstGeom prst="rect">
            <a:avLst/>
          </a:prstGeom>
          <a:noFill/>
        </p:spPr>
        <p:txBody>
          <a:bodyPr wrap="none" rtlCol="0">
            <a:spAutoFit/>
          </a:bodyPr>
          <a:lstStyle/>
          <a:p>
            <a:pPr algn="ctr"/>
            <a:r>
              <a:rPr lang="en-US" sz="8000" b="1" dirty="0">
                <a:solidFill>
                  <a:srgbClr val="731702"/>
                </a:solidFill>
                <a:latin typeface="Poppins" pitchFamily="2" charset="77"/>
                <a:ea typeface="Lato Heavy" charset="0"/>
                <a:cs typeface="Poppins" pitchFamily="2" charset="77"/>
              </a:rPr>
              <a:t>Proving concept</a:t>
            </a:r>
          </a:p>
        </p:txBody>
      </p:sp>
      <p:sp>
        <p:nvSpPr>
          <p:cNvPr id="4" name="CuadroTexto 351">
            <a:extLst>
              <a:ext uri="{FF2B5EF4-FFF2-40B4-BE49-F238E27FC236}">
                <a16:creationId xmlns:a16="http://schemas.microsoft.com/office/drawing/2014/main" id="{67F795C8-B8DA-FC42-87C6-21DE1B7EF2CB}"/>
              </a:ext>
            </a:extLst>
          </p:cNvPr>
          <p:cNvSpPr txBox="1"/>
          <p:nvPr/>
        </p:nvSpPr>
        <p:spPr>
          <a:xfrm>
            <a:off x="11666836" y="3713148"/>
            <a:ext cx="11327636" cy="7068602"/>
          </a:xfrm>
          <a:prstGeom prst="rect">
            <a:avLst/>
          </a:prstGeom>
          <a:noFill/>
        </p:spPr>
        <p:txBody>
          <a:bodyPr wrap="square" rtlCol="0" anchor="ctr">
            <a:spAutoFit/>
          </a:bodyPr>
          <a:lstStyle/>
          <a:p>
            <a:pPr>
              <a:lnSpc>
                <a:spcPts val="5300"/>
              </a:lnSpc>
            </a:pPr>
            <a:r>
              <a:rPr lang="en-GB" sz="4500" b="1" dirty="0">
                <a:solidFill>
                  <a:srgbClr val="731702"/>
                </a:solidFill>
                <a:latin typeface="Poppins" pitchFamily="2" charset="77"/>
                <a:cs typeface="Poppins" pitchFamily="2" charset="77"/>
              </a:rPr>
              <a:t>The “phoenix power trailer” is a 3500Wh, fully road legal trailer suited to off grid high quality glamping applications. </a:t>
            </a:r>
          </a:p>
          <a:p>
            <a:pPr>
              <a:lnSpc>
                <a:spcPts val="5300"/>
              </a:lnSpc>
            </a:pPr>
            <a:endParaRPr lang="en-GB" sz="3000" dirty="0">
              <a:latin typeface="Poppins" pitchFamily="2" charset="77"/>
              <a:cs typeface="Poppins" pitchFamily="2" charset="77"/>
            </a:endParaRPr>
          </a:p>
          <a:p>
            <a:pPr>
              <a:lnSpc>
                <a:spcPts val="4000"/>
              </a:lnSpc>
            </a:pPr>
            <a:r>
              <a:rPr lang="en-GB" sz="3000" dirty="0">
                <a:latin typeface="Poppins" pitchFamily="2" charset="77"/>
                <a:cs typeface="Poppins" pitchFamily="2" charset="77"/>
              </a:rPr>
              <a:t>The batteries are rechargeable through the 200w collapsible/removable solar array, from your vehicle whilst being towed or even an external battery charger if a feed from the grid is available. It contains Bluetooth monitoring of how much charge you have and the health of the batteries. Low power protection is built in to ensure the battery health is maintained. </a:t>
            </a:r>
          </a:p>
        </p:txBody>
      </p:sp>
      <p:pic>
        <p:nvPicPr>
          <p:cNvPr id="5" name="Picture 4" descr="Logo&#10;&#10;Description automatically generated">
            <a:extLst>
              <a:ext uri="{FF2B5EF4-FFF2-40B4-BE49-F238E27FC236}">
                <a16:creationId xmlns:a16="http://schemas.microsoft.com/office/drawing/2014/main" id="{8B20F480-F254-1843-A3D5-9389195F6828}"/>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8" name="TextBox 7">
            <a:extLst>
              <a:ext uri="{FF2B5EF4-FFF2-40B4-BE49-F238E27FC236}">
                <a16:creationId xmlns:a16="http://schemas.microsoft.com/office/drawing/2014/main" id="{E90E4221-62B0-0E4E-A09C-EF4319BD40C7}"/>
              </a:ext>
            </a:extLst>
          </p:cNvPr>
          <p:cNvSpPr txBox="1"/>
          <p:nvPr/>
        </p:nvSpPr>
        <p:spPr>
          <a:xfrm>
            <a:off x="740520" y="12600778"/>
            <a:ext cx="6650539" cy="553998"/>
          </a:xfrm>
          <a:prstGeom prst="rect">
            <a:avLst/>
          </a:prstGeom>
          <a:noFill/>
        </p:spPr>
        <p:txBody>
          <a:bodyPr wrap="none" rtlCol="0">
            <a:spAutoFit/>
          </a:bodyPr>
          <a:lstStyle/>
          <a:p>
            <a:r>
              <a:rPr lang="en-US" sz="3000" b="1" dirty="0">
                <a:solidFill>
                  <a:srgbClr val="731702"/>
                </a:solidFill>
                <a:latin typeface="Poppins" pitchFamily="2" charset="77"/>
                <a:cs typeface="Poppins" pitchFamily="2" charset="77"/>
              </a:rPr>
              <a:t>04	Company presentation</a:t>
            </a:r>
          </a:p>
        </p:txBody>
      </p:sp>
      <p:pic>
        <p:nvPicPr>
          <p:cNvPr id="14" name="Picture 13">
            <a:extLst>
              <a:ext uri="{FF2B5EF4-FFF2-40B4-BE49-F238E27FC236}">
                <a16:creationId xmlns:a16="http://schemas.microsoft.com/office/drawing/2014/main" id="{7BBAB05A-DD4F-D64E-99FB-CFB41A66776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43536" y="3713148"/>
            <a:ext cx="6979764" cy="6979764"/>
          </a:xfrm>
          <a:prstGeom prst="rect">
            <a:avLst/>
          </a:prstGeom>
        </p:spPr>
      </p:pic>
      <p:sp>
        <p:nvSpPr>
          <p:cNvPr id="15" name="Oval 14">
            <a:extLst>
              <a:ext uri="{FF2B5EF4-FFF2-40B4-BE49-F238E27FC236}">
                <a16:creationId xmlns:a16="http://schemas.microsoft.com/office/drawing/2014/main" id="{AD29237A-D3F7-D046-A442-7CD627B5500A}"/>
              </a:ext>
            </a:extLst>
          </p:cNvPr>
          <p:cNvSpPr/>
          <p:nvPr/>
        </p:nvSpPr>
        <p:spPr>
          <a:xfrm>
            <a:off x="2047629" y="3417241"/>
            <a:ext cx="7571579" cy="7571579"/>
          </a:xfrm>
          <a:prstGeom prst="ellipse">
            <a:avLst/>
          </a:prstGeom>
          <a:noFill/>
          <a:ln w="63500">
            <a:solidFill>
              <a:srgbClr val="73170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403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4D4816F-C48A-9B4C-9C9D-E02716B26E38}"/>
              </a:ext>
            </a:extLst>
          </p:cNvPr>
          <p:cNvSpPr/>
          <p:nvPr/>
        </p:nvSpPr>
        <p:spPr>
          <a:xfrm>
            <a:off x="0" y="0"/>
            <a:ext cx="24377650" cy="13715999"/>
          </a:xfrm>
          <a:prstGeom prst="rect">
            <a:avLst/>
          </a:prstGeom>
          <a:gradFill flip="none" rotWithShape="1">
            <a:gsLst>
              <a:gs pos="0">
                <a:schemeClr val="bg1">
                  <a:lumMod val="9500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adroTexto 350">
            <a:extLst>
              <a:ext uri="{FF2B5EF4-FFF2-40B4-BE49-F238E27FC236}">
                <a16:creationId xmlns:a16="http://schemas.microsoft.com/office/drawing/2014/main" id="{EB85846B-B4DD-D346-BE0C-37F878C3F360}"/>
              </a:ext>
            </a:extLst>
          </p:cNvPr>
          <p:cNvSpPr txBox="1"/>
          <p:nvPr/>
        </p:nvSpPr>
        <p:spPr>
          <a:xfrm>
            <a:off x="2188385" y="1046901"/>
            <a:ext cx="20000989" cy="1323439"/>
          </a:xfrm>
          <a:prstGeom prst="rect">
            <a:avLst/>
          </a:prstGeom>
          <a:noFill/>
        </p:spPr>
        <p:txBody>
          <a:bodyPr wrap="none" rtlCol="0">
            <a:spAutoFit/>
          </a:bodyPr>
          <a:lstStyle/>
          <a:p>
            <a:pPr algn="ctr"/>
            <a:r>
              <a:rPr lang="en-US" sz="8000" b="1" dirty="0">
                <a:solidFill>
                  <a:srgbClr val="731702"/>
                </a:solidFill>
                <a:latin typeface="Poppins" pitchFamily="2" charset="77"/>
                <a:ea typeface="Lato Heavy" charset="0"/>
                <a:cs typeface="Poppins" pitchFamily="2" charset="77"/>
              </a:rPr>
              <a:t>Delivering practical off-grid solutions</a:t>
            </a:r>
          </a:p>
        </p:txBody>
      </p:sp>
      <p:sp>
        <p:nvSpPr>
          <p:cNvPr id="4" name="CuadroTexto 351">
            <a:extLst>
              <a:ext uri="{FF2B5EF4-FFF2-40B4-BE49-F238E27FC236}">
                <a16:creationId xmlns:a16="http://schemas.microsoft.com/office/drawing/2014/main" id="{67F795C8-B8DA-FC42-87C6-21DE1B7EF2CB}"/>
              </a:ext>
            </a:extLst>
          </p:cNvPr>
          <p:cNvSpPr txBox="1"/>
          <p:nvPr/>
        </p:nvSpPr>
        <p:spPr>
          <a:xfrm>
            <a:off x="11666836" y="5708402"/>
            <a:ext cx="11691928" cy="4524315"/>
          </a:xfrm>
          <a:prstGeom prst="rect">
            <a:avLst/>
          </a:prstGeom>
          <a:noFill/>
        </p:spPr>
        <p:txBody>
          <a:bodyPr wrap="square" rtlCol="0">
            <a:spAutoFit/>
          </a:bodyPr>
          <a:lstStyle/>
          <a:p>
            <a:r>
              <a:rPr lang="en-GB" dirty="0"/>
              <a:t>Our first independent project was an off-grid power solution for a 40’ welfare and convenience facility at a major county show in the heart of the New Forest National Park. Our 460 amp battery bank is recharged through a mixture of solar and wind generation. This facility now benefits from hot water,</a:t>
            </a:r>
            <a:br>
              <a:rPr lang="en-GB" dirty="0"/>
            </a:br>
            <a:r>
              <a:rPr lang="en-GB" dirty="0"/>
              <a:t>full LED lighting throughout and twin banks of USB charging lockers for use by visitors in which to charge their phones</a:t>
            </a:r>
            <a:br>
              <a:rPr lang="en-GB" dirty="0"/>
            </a:br>
            <a:r>
              <a:rPr lang="en-GB" dirty="0"/>
              <a:t>and other devices in a secure way. </a:t>
            </a:r>
          </a:p>
        </p:txBody>
      </p:sp>
      <p:pic>
        <p:nvPicPr>
          <p:cNvPr id="5" name="Picture 4" descr="Logo&#10;&#10;Description automatically generated">
            <a:extLst>
              <a:ext uri="{FF2B5EF4-FFF2-40B4-BE49-F238E27FC236}">
                <a16:creationId xmlns:a16="http://schemas.microsoft.com/office/drawing/2014/main" id="{2243F67E-8E48-FB4E-B9A8-2FC25078A9A1}"/>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8" name="TextBox 7">
            <a:extLst>
              <a:ext uri="{FF2B5EF4-FFF2-40B4-BE49-F238E27FC236}">
                <a16:creationId xmlns:a16="http://schemas.microsoft.com/office/drawing/2014/main" id="{8EC138D0-5182-FC4F-84ED-C4939B70BE4C}"/>
              </a:ext>
            </a:extLst>
          </p:cNvPr>
          <p:cNvSpPr txBox="1"/>
          <p:nvPr/>
        </p:nvSpPr>
        <p:spPr>
          <a:xfrm>
            <a:off x="740520" y="12600778"/>
            <a:ext cx="5433860" cy="553998"/>
          </a:xfrm>
          <a:prstGeom prst="rect">
            <a:avLst/>
          </a:prstGeom>
          <a:noFill/>
        </p:spPr>
        <p:txBody>
          <a:bodyPr wrap="none" rtlCol="0">
            <a:spAutoFit/>
          </a:bodyPr>
          <a:lstStyle/>
          <a:p>
            <a:r>
              <a:rPr lang="en-US" sz="3000" b="1" dirty="0">
                <a:solidFill>
                  <a:srgbClr val="353537"/>
                </a:solidFill>
                <a:latin typeface="Poppins" pitchFamily="2" charset="77"/>
                <a:cs typeface="Poppins" pitchFamily="2" charset="77"/>
              </a:rPr>
              <a:t>01	Presentation title</a:t>
            </a:r>
          </a:p>
        </p:txBody>
      </p:sp>
      <p:pic>
        <p:nvPicPr>
          <p:cNvPr id="3" name="Picture 2">
            <a:extLst>
              <a:ext uri="{FF2B5EF4-FFF2-40B4-BE49-F238E27FC236}">
                <a16:creationId xmlns:a16="http://schemas.microsoft.com/office/drawing/2014/main" id="{0E263484-6ED3-0242-95BB-E04A63B4CC86}"/>
              </a:ext>
            </a:extLst>
          </p:cNvPr>
          <p:cNvPicPr>
            <a:picLocks noChangeAspect="1"/>
          </p:cNvPicPr>
          <p:nvPr/>
        </p:nvPicPr>
        <p:blipFill rotWithShape="1">
          <a:blip r:embed="rId3">
            <a:extLst>
              <a:ext uri="{28A0092B-C50C-407E-A947-70E740481C1C}">
                <a14:useLocalDpi xmlns:a14="http://schemas.microsoft.com/office/drawing/2010/main" val="0"/>
              </a:ext>
            </a:extLst>
          </a:blip>
          <a:srcRect l="3749" t="10731" r="3749" b="19422"/>
          <a:stretch/>
        </p:blipFill>
        <p:spPr>
          <a:xfrm>
            <a:off x="0" y="-1"/>
            <a:ext cx="24377652" cy="13716000"/>
          </a:xfrm>
          <a:prstGeom prst="rect">
            <a:avLst/>
          </a:prstGeom>
        </p:spPr>
      </p:pic>
      <p:sp>
        <p:nvSpPr>
          <p:cNvPr id="9" name="CuadroTexto 350">
            <a:extLst>
              <a:ext uri="{FF2B5EF4-FFF2-40B4-BE49-F238E27FC236}">
                <a16:creationId xmlns:a16="http://schemas.microsoft.com/office/drawing/2014/main" id="{2A21648E-2AC4-4949-89F9-46BAE3B1D35D}"/>
              </a:ext>
            </a:extLst>
          </p:cNvPr>
          <p:cNvSpPr txBox="1"/>
          <p:nvPr/>
        </p:nvSpPr>
        <p:spPr>
          <a:xfrm>
            <a:off x="2562759" y="6647120"/>
            <a:ext cx="20000989" cy="1323439"/>
          </a:xfrm>
          <a:prstGeom prst="rect">
            <a:avLst/>
          </a:prstGeom>
          <a:noFill/>
        </p:spPr>
        <p:txBody>
          <a:bodyPr wrap="none" rtlCol="0">
            <a:spAutoFit/>
          </a:bodyPr>
          <a:lstStyle/>
          <a:p>
            <a:pPr algn="ctr"/>
            <a:r>
              <a:rPr lang="en-US" sz="8000" b="1" dirty="0">
                <a:solidFill>
                  <a:schemeClr val="bg1"/>
                </a:solidFill>
                <a:effectLst>
                  <a:outerShdw blurRad="741823" dist="92243" dir="5400000" algn="t" rotWithShape="0">
                    <a:prstClr val="black">
                      <a:alpha val="40000"/>
                    </a:prstClr>
                  </a:outerShdw>
                </a:effectLst>
                <a:latin typeface="Poppins" pitchFamily="2" charset="77"/>
                <a:ea typeface="Lato Heavy" charset="0"/>
                <a:cs typeface="Poppins" pitchFamily="2" charset="77"/>
              </a:rPr>
              <a:t>Delivering practical off-grid solutions</a:t>
            </a:r>
          </a:p>
        </p:txBody>
      </p:sp>
      <p:pic>
        <p:nvPicPr>
          <p:cNvPr id="10" name="Picture 9" descr="Logo&#10;&#10;Description automatically generated">
            <a:extLst>
              <a:ext uri="{FF2B5EF4-FFF2-40B4-BE49-F238E27FC236}">
                <a16:creationId xmlns:a16="http://schemas.microsoft.com/office/drawing/2014/main" id="{E1EFA47F-082A-F641-8880-DC562F9AA26D}"/>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642766" y="11230707"/>
            <a:ext cx="2146764" cy="2076469"/>
          </a:xfrm>
          <a:prstGeom prst="rect">
            <a:avLst/>
          </a:prstGeom>
        </p:spPr>
      </p:pic>
      <p:sp>
        <p:nvSpPr>
          <p:cNvPr id="12" name="TextBox 11">
            <a:extLst>
              <a:ext uri="{FF2B5EF4-FFF2-40B4-BE49-F238E27FC236}">
                <a16:creationId xmlns:a16="http://schemas.microsoft.com/office/drawing/2014/main" id="{70A9D1D1-C5EF-DB45-B546-F90150D9C2D5}"/>
              </a:ext>
            </a:extLst>
          </p:cNvPr>
          <p:cNvSpPr txBox="1"/>
          <p:nvPr/>
        </p:nvSpPr>
        <p:spPr>
          <a:xfrm>
            <a:off x="740520" y="12600778"/>
            <a:ext cx="6732292" cy="553998"/>
          </a:xfrm>
          <a:prstGeom prst="rect">
            <a:avLst/>
          </a:prstGeom>
          <a:noFill/>
        </p:spPr>
        <p:txBody>
          <a:bodyPr wrap="none" rtlCol="0">
            <a:spAutoFit/>
          </a:bodyPr>
          <a:lstStyle/>
          <a:p>
            <a:r>
              <a:rPr lang="en-US" sz="3000" b="1" dirty="0">
                <a:solidFill>
                  <a:schemeClr val="bg1">
                    <a:lumMod val="95000"/>
                  </a:schemeClr>
                </a:solidFill>
                <a:latin typeface="Poppins" pitchFamily="2" charset="77"/>
                <a:cs typeface="Poppins" pitchFamily="2" charset="77"/>
              </a:rPr>
              <a:t>05	 Company presentation</a:t>
            </a:r>
          </a:p>
        </p:txBody>
      </p:sp>
    </p:spTree>
    <p:extLst>
      <p:ext uri="{BB962C8B-B14F-4D97-AF65-F5344CB8AC3E}">
        <p14:creationId xmlns:p14="http://schemas.microsoft.com/office/powerpoint/2010/main" val="2601929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4D4816F-C48A-9B4C-9C9D-E02716B26E38}"/>
              </a:ext>
            </a:extLst>
          </p:cNvPr>
          <p:cNvSpPr/>
          <p:nvPr/>
        </p:nvSpPr>
        <p:spPr>
          <a:xfrm>
            <a:off x="0" y="0"/>
            <a:ext cx="24377650" cy="13715999"/>
          </a:xfrm>
          <a:prstGeom prst="rect">
            <a:avLst/>
          </a:prstGeom>
          <a:gradFill flip="none" rotWithShape="1">
            <a:gsLst>
              <a:gs pos="0">
                <a:schemeClr val="bg1">
                  <a:lumMod val="9500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uadroTexto 351">
            <a:extLst>
              <a:ext uri="{FF2B5EF4-FFF2-40B4-BE49-F238E27FC236}">
                <a16:creationId xmlns:a16="http://schemas.microsoft.com/office/drawing/2014/main" id="{67F795C8-B8DA-FC42-87C6-21DE1B7EF2CB}"/>
              </a:ext>
            </a:extLst>
          </p:cNvPr>
          <p:cNvSpPr txBox="1"/>
          <p:nvPr/>
        </p:nvSpPr>
        <p:spPr>
          <a:xfrm>
            <a:off x="11666836" y="3496824"/>
            <a:ext cx="11691928" cy="6722353"/>
          </a:xfrm>
          <a:prstGeom prst="rect">
            <a:avLst/>
          </a:prstGeom>
          <a:noFill/>
        </p:spPr>
        <p:txBody>
          <a:bodyPr wrap="square" rtlCol="0" anchor="ctr">
            <a:spAutoFit/>
          </a:bodyPr>
          <a:lstStyle/>
          <a:p>
            <a:pPr>
              <a:lnSpc>
                <a:spcPts val="5300"/>
              </a:lnSpc>
            </a:pPr>
            <a:r>
              <a:rPr lang="en-GB" sz="4500" b="1" dirty="0">
                <a:solidFill>
                  <a:srgbClr val="731702"/>
                </a:solidFill>
                <a:latin typeface="Poppins" pitchFamily="2" charset="77"/>
                <a:cs typeface="Poppins" pitchFamily="2" charset="77"/>
              </a:rPr>
              <a:t>Our first independent project was</a:t>
            </a:r>
            <a:br>
              <a:rPr lang="en-GB" sz="4500" b="1" dirty="0">
                <a:solidFill>
                  <a:srgbClr val="731702"/>
                </a:solidFill>
                <a:latin typeface="Poppins" pitchFamily="2" charset="77"/>
                <a:cs typeface="Poppins" pitchFamily="2" charset="77"/>
              </a:rPr>
            </a:br>
            <a:r>
              <a:rPr lang="en-GB" sz="4500" b="1" dirty="0">
                <a:solidFill>
                  <a:srgbClr val="731702"/>
                </a:solidFill>
                <a:latin typeface="Poppins" pitchFamily="2" charset="77"/>
                <a:cs typeface="Poppins" pitchFamily="2" charset="77"/>
              </a:rPr>
              <a:t>an off-grid power solution for a 40’ welfare and convenience facility at</a:t>
            </a:r>
            <a:br>
              <a:rPr lang="en-GB" sz="4500" b="1" dirty="0">
                <a:solidFill>
                  <a:srgbClr val="731702"/>
                </a:solidFill>
                <a:latin typeface="Poppins" pitchFamily="2" charset="77"/>
                <a:cs typeface="Poppins" pitchFamily="2" charset="77"/>
              </a:rPr>
            </a:br>
            <a:r>
              <a:rPr lang="en-GB" sz="4500" b="1" dirty="0">
                <a:solidFill>
                  <a:srgbClr val="731702"/>
                </a:solidFill>
                <a:latin typeface="Poppins" pitchFamily="2" charset="77"/>
                <a:cs typeface="Poppins" pitchFamily="2" charset="77"/>
              </a:rPr>
              <a:t>a major county show in the heart of</a:t>
            </a:r>
            <a:br>
              <a:rPr lang="en-GB" sz="4500" b="1" dirty="0">
                <a:solidFill>
                  <a:srgbClr val="731702"/>
                </a:solidFill>
                <a:latin typeface="Poppins" pitchFamily="2" charset="77"/>
                <a:cs typeface="Poppins" pitchFamily="2" charset="77"/>
              </a:rPr>
            </a:br>
            <a:r>
              <a:rPr lang="en-GB" sz="4500" b="1" dirty="0">
                <a:solidFill>
                  <a:srgbClr val="731702"/>
                </a:solidFill>
                <a:latin typeface="Poppins" pitchFamily="2" charset="77"/>
                <a:cs typeface="Poppins" pitchFamily="2" charset="77"/>
              </a:rPr>
              <a:t>the New Forest National Park.</a:t>
            </a:r>
            <a:br>
              <a:rPr lang="en-GB" sz="5000" b="1" dirty="0">
                <a:solidFill>
                  <a:srgbClr val="731702"/>
                </a:solidFill>
                <a:latin typeface="Poppins" pitchFamily="2" charset="77"/>
                <a:cs typeface="Poppins" pitchFamily="2" charset="77"/>
              </a:rPr>
            </a:br>
            <a:endParaRPr lang="en-GB" sz="5000" b="1" dirty="0">
              <a:solidFill>
                <a:srgbClr val="731702"/>
              </a:solidFill>
              <a:latin typeface="Poppins" pitchFamily="2" charset="77"/>
              <a:cs typeface="Poppins" pitchFamily="2" charset="77"/>
            </a:endParaRPr>
          </a:p>
          <a:p>
            <a:pPr>
              <a:lnSpc>
                <a:spcPts val="4000"/>
              </a:lnSpc>
            </a:pPr>
            <a:r>
              <a:rPr lang="en-GB" sz="3000" dirty="0">
                <a:latin typeface="Poppins" pitchFamily="2" charset="77"/>
                <a:cs typeface="Poppins" pitchFamily="2" charset="77"/>
              </a:rPr>
              <a:t>Our 460 amp battery bank is recharged through a mixture of solar and wind generation. This facility now benefits from hot water, full LED lighting throughout and twin banks of USB charging lockers for use by visitors in which to charge their phones and other devices in a secure way. </a:t>
            </a:r>
          </a:p>
        </p:txBody>
      </p:sp>
      <p:pic>
        <p:nvPicPr>
          <p:cNvPr id="5" name="Picture 4" descr="Logo&#10;&#10;Description automatically generated">
            <a:extLst>
              <a:ext uri="{FF2B5EF4-FFF2-40B4-BE49-F238E27FC236}">
                <a16:creationId xmlns:a16="http://schemas.microsoft.com/office/drawing/2014/main" id="{2243F67E-8E48-FB4E-B9A8-2FC25078A9A1}"/>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8" name="TextBox 7">
            <a:extLst>
              <a:ext uri="{FF2B5EF4-FFF2-40B4-BE49-F238E27FC236}">
                <a16:creationId xmlns:a16="http://schemas.microsoft.com/office/drawing/2014/main" id="{8EC138D0-5182-FC4F-84ED-C4939B70BE4C}"/>
              </a:ext>
            </a:extLst>
          </p:cNvPr>
          <p:cNvSpPr txBox="1"/>
          <p:nvPr/>
        </p:nvSpPr>
        <p:spPr>
          <a:xfrm>
            <a:off x="740520" y="12600778"/>
            <a:ext cx="6732292" cy="553998"/>
          </a:xfrm>
          <a:prstGeom prst="rect">
            <a:avLst/>
          </a:prstGeom>
          <a:noFill/>
        </p:spPr>
        <p:txBody>
          <a:bodyPr wrap="none" rtlCol="0">
            <a:spAutoFit/>
          </a:bodyPr>
          <a:lstStyle/>
          <a:p>
            <a:r>
              <a:rPr lang="en-US" sz="3000" b="1" dirty="0">
                <a:solidFill>
                  <a:srgbClr val="731702"/>
                </a:solidFill>
                <a:latin typeface="Poppins" pitchFamily="2" charset="77"/>
                <a:cs typeface="Poppins" pitchFamily="2" charset="77"/>
              </a:rPr>
              <a:t>06	 Company presentation</a:t>
            </a:r>
          </a:p>
        </p:txBody>
      </p:sp>
      <p:pic>
        <p:nvPicPr>
          <p:cNvPr id="12" name="Picture 11">
            <a:extLst>
              <a:ext uri="{FF2B5EF4-FFF2-40B4-BE49-F238E27FC236}">
                <a16:creationId xmlns:a16="http://schemas.microsoft.com/office/drawing/2014/main" id="{F7F8A301-5F8A-F04B-B772-8615703EF4F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43535" y="3713148"/>
            <a:ext cx="6979764" cy="6979764"/>
          </a:xfrm>
          <a:prstGeom prst="rect">
            <a:avLst/>
          </a:prstGeom>
        </p:spPr>
      </p:pic>
      <p:sp>
        <p:nvSpPr>
          <p:cNvPr id="13" name="Oval 12">
            <a:extLst>
              <a:ext uri="{FF2B5EF4-FFF2-40B4-BE49-F238E27FC236}">
                <a16:creationId xmlns:a16="http://schemas.microsoft.com/office/drawing/2014/main" id="{4755D5F9-C8F9-C048-90FF-6CEAD09EB434}"/>
              </a:ext>
            </a:extLst>
          </p:cNvPr>
          <p:cNvSpPr/>
          <p:nvPr/>
        </p:nvSpPr>
        <p:spPr>
          <a:xfrm>
            <a:off x="2047629" y="3417241"/>
            <a:ext cx="7571579" cy="7571579"/>
          </a:xfrm>
          <a:prstGeom prst="ellipse">
            <a:avLst/>
          </a:prstGeom>
          <a:noFill/>
          <a:ln w="63500">
            <a:solidFill>
              <a:srgbClr val="73170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27233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FC40C8-746A-2444-BD46-E7DBD27109ED}"/>
              </a:ext>
            </a:extLst>
          </p:cNvPr>
          <p:cNvSpPr/>
          <p:nvPr/>
        </p:nvSpPr>
        <p:spPr>
          <a:xfrm>
            <a:off x="0" y="0"/>
            <a:ext cx="24377650" cy="13715999"/>
          </a:xfrm>
          <a:prstGeom prst="rect">
            <a:avLst/>
          </a:prstGeom>
          <a:gradFill flip="none" rotWithShape="1">
            <a:gsLst>
              <a:gs pos="0">
                <a:schemeClr val="bg1">
                  <a:lumMod val="9500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adroTexto 350">
            <a:extLst>
              <a:ext uri="{FF2B5EF4-FFF2-40B4-BE49-F238E27FC236}">
                <a16:creationId xmlns:a16="http://schemas.microsoft.com/office/drawing/2014/main" id="{EB85846B-B4DD-D346-BE0C-37F878C3F360}"/>
              </a:ext>
            </a:extLst>
          </p:cNvPr>
          <p:cNvSpPr txBox="1"/>
          <p:nvPr/>
        </p:nvSpPr>
        <p:spPr>
          <a:xfrm>
            <a:off x="9135002" y="1046901"/>
            <a:ext cx="6107762" cy="1323439"/>
          </a:xfrm>
          <a:prstGeom prst="rect">
            <a:avLst/>
          </a:prstGeom>
          <a:noFill/>
        </p:spPr>
        <p:txBody>
          <a:bodyPr wrap="none" rtlCol="0">
            <a:spAutoFit/>
          </a:bodyPr>
          <a:lstStyle/>
          <a:p>
            <a:pPr algn="ctr"/>
            <a:r>
              <a:rPr lang="en-US" sz="8000" b="1" dirty="0" err="1">
                <a:solidFill>
                  <a:srgbClr val="731702"/>
                </a:solidFill>
                <a:latin typeface="Poppins" pitchFamily="2" charset="77"/>
                <a:ea typeface="Lato Heavy" charset="0"/>
                <a:cs typeface="Poppins" pitchFamily="2" charset="77"/>
              </a:rPr>
              <a:t>PitchPower</a:t>
            </a:r>
            <a:endParaRPr lang="en-US" sz="8000" b="1" dirty="0">
              <a:solidFill>
                <a:srgbClr val="731702"/>
              </a:solidFill>
              <a:latin typeface="Poppins" pitchFamily="2" charset="77"/>
              <a:ea typeface="Lato Heavy" charset="0"/>
              <a:cs typeface="Poppins" pitchFamily="2" charset="77"/>
            </a:endParaRPr>
          </a:p>
        </p:txBody>
      </p:sp>
      <p:sp>
        <p:nvSpPr>
          <p:cNvPr id="4" name="CuadroTexto 351">
            <a:extLst>
              <a:ext uri="{FF2B5EF4-FFF2-40B4-BE49-F238E27FC236}">
                <a16:creationId xmlns:a16="http://schemas.microsoft.com/office/drawing/2014/main" id="{67F795C8-B8DA-FC42-87C6-21DE1B7EF2CB}"/>
              </a:ext>
            </a:extLst>
          </p:cNvPr>
          <p:cNvSpPr txBox="1"/>
          <p:nvPr/>
        </p:nvSpPr>
        <p:spPr>
          <a:xfrm>
            <a:off x="11666836" y="3181097"/>
            <a:ext cx="11775055" cy="8094524"/>
          </a:xfrm>
          <a:prstGeom prst="rect">
            <a:avLst/>
          </a:prstGeom>
          <a:noFill/>
        </p:spPr>
        <p:txBody>
          <a:bodyPr wrap="square" rtlCol="0">
            <a:spAutoFit/>
          </a:bodyPr>
          <a:lstStyle/>
          <a:p>
            <a:pPr>
              <a:lnSpc>
                <a:spcPts val="5300"/>
              </a:lnSpc>
              <a:tabLst>
                <a:tab pos="962025" algn="l"/>
              </a:tabLst>
            </a:pPr>
            <a:r>
              <a:rPr lang="en-GB" sz="4500" b="1" dirty="0">
                <a:solidFill>
                  <a:srgbClr val="731702"/>
                </a:solidFill>
                <a:latin typeface="Poppins" pitchFamily="2" charset="77"/>
                <a:cs typeface="Poppins" pitchFamily="2" charset="77"/>
              </a:rPr>
              <a:t>We were approached to see if we could design a solution for a camp site that had reached peak grid power capacity during the day. </a:t>
            </a:r>
            <a:br>
              <a:rPr lang="en-GB" sz="4500" b="1" dirty="0">
                <a:solidFill>
                  <a:srgbClr val="731702"/>
                </a:solidFill>
                <a:latin typeface="Poppins" pitchFamily="2" charset="77"/>
                <a:cs typeface="Poppins" pitchFamily="2" charset="77"/>
              </a:rPr>
            </a:br>
            <a:endParaRPr lang="en-GB" sz="4500" b="1" dirty="0">
              <a:solidFill>
                <a:srgbClr val="731702"/>
              </a:solidFill>
              <a:latin typeface="Poppins" pitchFamily="2" charset="77"/>
              <a:cs typeface="Poppins" pitchFamily="2" charset="77"/>
            </a:endParaRPr>
          </a:p>
          <a:p>
            <a:pPr>
              <a:lnSpc>
                <a:spcPts val="4000"/>
              </a:lnSpc>
              <a:tabLst>
                <a:tab pos="962025" algn="l"/>
              </a:tabLst>
            </a:pPr>
            <a:r>
              <a:rPr lang="en-GB" sz="3000" dirty="0">
                <a:latin typeface="Poppins" pitchFamily="2" charset="77"/>
                <a:cs typeface="Poppins" pitchFamily="2" charset="77"/>
              </a:rPr>
              <a:t>We designed a fully recycled pallet solution that provides up to 3,000w of power from a 750Ah battery bank which is then automatically recharged from off peak grid supply. The 100amp charger ensures the used energy is replenished within 4 – 6 hours each night when power consumption is at its lowest. Batteries are remotely monitored and low power protection is fully built in. With dimensions of 1.2m (L) x 1m (W) x 0.5m(H) reducing to 0.35m(H) these are unobtrusive but durable power stores.</a:t>
            </a:r>
          </a:p>
        </p:txBody>
      </p:sp>
      <p:pic>
        <p:nvPicPr>
          <p:cNvPr id="5" name="Picture 4" descr="Logo&#10;&#10;Description automatically generated">
            <a:extLst>
              <a:ext uri="{FF2B5EF4-FFF2-40B4-BE49-F238E27FC236}">
                <a16:creationId xmlns:a16="http://schemas.microsoft.com/office/drawing/2014/main" id="{6143909B-59D0-0E4D-853D-2699F9DDBB2B}"/>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8" name="TextBox 7">
            <a:extLst>
              <a:ext uri="{FF2B5EF4-FFF2-40B4-BE49-F238E27FC236}">
                <a16:creationId xmlns:a16="http://schemas.microsoft.com/office/drawing/2014/main" id="{B424C8FE-6A10-7D42-A25E-F3A42630FDDB}"/>
              </a:ext>
            </a:extLst>
          </p:cNvPr>
          <p:cNvSpPr txBox="1"/>
          <p:nvPr/>
        </p:nvSpPr>
        <p:spPr>
          <a:xfrm>
            <a:off x="740520" y="12600778"/>
            <a:ext cx="6732292" cy="553998"/>
          </a:xfrm>
          <a:prstGeom prst="rect">
            <a:avLst/>
          </a:prstGeom>
          <a:noFill/>
        </p:spPr>
        <p:txBody>
          <a:bodyPr wrap="none" rtlCol="0">
            <a:spAutoFit/>
          </a:bodyPr>
          <a:lstStyle/>
          <a:p>
            <a:r>
              <a:rPr lang="en-US" sz="3000" b="1" dirty="0">
                <a:solidFill>
                  <a:srgbClr val="731702"/>
                </a:solidFill>
                <a:latin typeface="Poppins" pitchFamily="2" charset="77"/>
                <a:cs typeface="Poppins" pitchFamily="2" charset="77"/>
              </a:rPr>
              <a:t>07	 Company presentation</a:t>
            </a:r>
          </a:p>
        </p:txBody>
      </p:sp>
      <p:pic>
        <p:nvPicPr>
          <p:cNvPr id="3" name="Picture 2" descr="A picture containing container&#10;&#10;Description automatically generated">
            <a:extLst>
              <a:ext uri="{FF2B5EF4-FFF2-40B4-BE49-F238E27FC236}">
                <a16:creationId xmlns:a16="http://schemas.microsoft.com/office/drawing/2014/main" id="{E07B7A3A-F658-D04F-8CD1-8E89F224DA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970" y="3844233"/>
            <a:ext cx="10138896" cy="6768252"/>
          </a:xfrm>
          <a:prstGeom prst="rect">
            <a:avLst/>
          </a:prstGeom>
        </p:spPr>
      </p:pic>
    </p:spTree>
    <p:extLst>
      <p:ext uri="{BB962C8B-B14F-4D97-AF65-F5344CB8AC3E}">
        <p14:creationId xmlns:p14="http://schemas.microsoft.com/office/powerpoint/2010/main" val="40607283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9A8A26-7F8B-FF40-B144-25A4D4EBA10F}"/>
              </a:ext>
            </a:extLst>
          </p:cNvPr>
          <p:cNvSpPr/>
          <p:nvPr/>
        </p:nvSpPr>
        <p:spPr>
          <a:xfrm>
            <a:off x="0" y="0"/>
            <a:ext cx="24377650" cy="13715999"/>
          </a:xfrm>
          <a:prstGeom prst="rect">
            <a:avLst/>
          </a:prstGeom>
          <a:gradFill flip="none" rotWithShape="1">
            <a:gsLst>
              <a:gs pos="0">
                <a:schemeClr val="bg1">
                  <a:lumMod val="9500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adroTexto 350">
            <a:extLst>
              <a:ext uri="{FF2B5EF4-FFF2-40B4-BE49-F238E27FC236}">
                <a16:creationId xmlns:a16="http://schemas.microsoft.com/office/drawing/2014/main" id="{EB85846B-B4DD-D346-BE0C-37F878C3F360}"/>
              </a:ext>
            </a:extLst>
          </p:cNvPr>
          <p:cNvSpPr txBox="1"/>
          <p:nvPr/>
        </p:nvSpPr>
        <p:spPr>
          <a:xfrm>
            <a:off x="9135806" y="1046901"/>
            <a:ext cx="6106160" cy="1323439"/>
          </a:xfrm>
          <a:prstGeom prst="rect">
            <a:avLst/>
          </a:prstGeom>
          <a:noFill/>
        </p:spPr>
        <p:txBody>
          <a:bodyPr wrap="none" rtlCol="0">
            <a:spAutoFit/>
          </a:bodyPr>
          <a:lstStyle/>
          <a:p>
            <a:pPr algn="ctr"/>
            <a:r>
              <a:rPr lang="en-US" sz="8000" b="1" dirty="0">
                <a:solidFill>
                  <a:srgbClr val="731702"/>
                </a:solidFill>
                <a:latin typeface="Poppins" pitchFamily="2" charset="77"/>
                <a:ea typeface="Lato Heavy" charset="0"/>
                <a:cs typeface="Poppins" pitchFamily="2" charset="77"/>
              </a:rPr>
              <a:t>Just for fun</a:t>
            </a:r>
          </a:p>
        </p:txBody>
      </p:sp>
      <p:sp>
        <p:nvSpPr>
          <p:cNvPr id="4" name="CuadroTexto 351">
            <a:extLst>
              <a:ext uri="{FF2B5EF4-FFF2-40B4-BE49-F238E27FC236}">
                <a16:creationId xmlns:a16="http://schemas.microsoft.com/office/drawing/2014/main" id="{67F795C8-B8DA-FC42-87C6-21DE1B7EF2CB}"/>
              </a:ext>
            </a:extLst>
          </p:cNvPr>
          <p:cNvSpPr txBox="1"/>
          <p:nvPr/>
        </p:nvSpPr>
        <p:spPr>
          <a:xfrm>
            <a:off x="11666836" y="3920016"/>
            <a:ext cx="11047691" cy="5875968"/>
          </a:xfrm>
          <a:prstGeom prst="rect">
            <a:avLst/>
          </a:prstGeom>
          <a:noFill/>
        </p:spPr>
        <p:txBody>
          <a:bodyPr wrap="square" rtlCol="0">
            <a:spAutoFit/>
          </a:bodyPr>
          <a:lstStyle/>
          <a:p>
            <a:pPr>
              <a:lnSpc>
                <a:spcPts val="5300"/>
              </a:lnSpc>
              <a:tabLst>
                <a:tab pos="962025" algn="l"/>
              </a:tabLst>
            </a:pPr>
            <a:r>
              <a:rPr lang="en-GB" sz="4500" b="1" dirty="0">
                <a:solidFill>
                  <a:srgbClr val="731702"/>
                </a:solidFill>
                <a:latin typeface="Poppins" pitchFamily="2" charset="77"/>
                <a:cs typeface="Poppins" pitchFamily="2" charset="77"/>
              </a:rPr>
              <a:t>We love a party like everyone else and wondered how we might adopt our reuse initiative, so we came up with the music barrel. </a:t>
            </a:r>
          </a:p>
          <a:p>
            <a:pPr>
              <a:lnSpc>
                <a:spcPts val="4000"/>
              </a:lnSpc>
              <a:tabLst>
                <a:tab pos="962025" algn="l"/>
              </a:tabLst>
            </a:pPr>
            <a:endParaRPr lang="en-GB" sz="3000" dirty="0">
              <a:latin typeface="Poppins" pitchFamily="2" charset="77"/>
              <a:cs typeface="Poppins" pitchFamily="2" charset="77"/>
            </a:endParaRPr>
          </a:p>
          <a:p>
            <a:pPr>
              <a:lnSpc>
                <a:spcPts val="4000"/>
              </a:lnSpc>
              <a:tabLst>
                <a:tab pos="962025" algn="l"/>
              </a:tabLst>
            </a:pPr>
            <a:r>
              <a:rPr lang="en-GB" sz="3000" dirty="0">
                <a:latin typeface="Poppins" pitchFamily="2" charset="77"/>
                <a:cs typeface="Poppins" pitchFamily="2" charset="77"/>
              </a:rPr>
              <a:t>Yes, it’s a former whiskey barrel that now contains solar PV, table top fast charge for your phone, water resistant speakers and Bluetooth adapter. It’s a musical dream all powered from one of our batteries that is recharged by daylight. </a:t>
            </a:r>
          </a:p>
        </p:txBody>
      </p:sp>
      <p:pic>
        <p:nvPicPr>
          <p:cNvPr id="5" name="Picture 4" descr="Logo&#10;&#10;Description automatically generated">
            <a:extLst>
              <a:ext uri="{FF2B5EF4-FFF2-40B4-BE49-F238E27FC236}">
                <a16:creationId xmlns:a16="http://schemas.microsoft.com/office/drawing/2014/main" id="{5018D4AD-C92D-E743-8F4C-8E9E66031EE9}"/>
              </a:ext>
            </a:extLst>
          </p:cNvPr>
          <p:cNvPicPr>
            <a:picLocks noChangeAspect="1"/>
          </p:cNvPicPr>
          <p:nvPr/>
        </p:nvPicPr>
        <p:blipFill rotWithShape="1">
          <a:blip r:embed="rId2">
            <a:extLst>
              <a:ext uri="{28A0092B-C50C-407E-A947-70E740481C1C}">
                <a14:useLocalDpi xmlns:a14="http://schemas.microsoft.com/office/drawing/2010/main" val="0"/>
              </a:ext>
            </a:extLst>
          </a:blip>
          <a:srcRect r="71576" b="15337"/>
          <a:stretch/>
        </p:blipFill>
        <p:spPr>
          <a:xfrm>
            <a:off x="21490366" y="11078307"/>
            <a:ext cx="2146764" cy="2076469"/>
          </a:xfrm>
          <a:prstGeom prst="rect">
            <a:avLst/>
          </a:prstGeom>
        </p:spPr>
      </p:pic>
      <p:sp>
        <p:nvSpPr>
          <p:cNvPr id="8" name="TextBox 7">
            <a:extLst>
              <a:ext uri="{FF2B5EF4-FFF2-40B4-BE49-F238E27FC236}">
                <a16:creationId xmlns:a16="http://schemas.microsoft.com/office/drawing/2014/main" id="{898C26ED-A52F-FD4E-A7AB-AFEF17C61A8B}"/>
              </a:ext>
            </a:extLst>
          </p:cNvPr>
          <p:cNvSpPr txBox="1"/>
          <p:nvPr/>
        </p:nvSpPr>
        <p:spPr>
          <a:xfrm>
            <a:off x="740520" y="12600778"/>
            <a:ext cx="6732292" cy="553998"/>
          </a:xfrm>
          <a:prstGeom prst="rect">
            <a:avLst/>
          </a:prstGeom>
          <a:noFill/>
        </p:spPr>
        <p:txBody>
          <a:bodyPr wrap="none" rtlCol="0">
            <a:spAutoFit/>
          </a:bodyPr>
          <a:lstStyle/>
          <a:p>
            <a:r>
              <a:rPr lang="en-US" sz="3000" b="1" dirty="0">
                <a:solidFill>
                  <a:srgbClr val="731702"/>
                </a:solidFill>
                <a:latin typeface="Poppins" pitchFamily="2" charset="77"/>
                <a:cs typeface="Poppins" pitchFamily="2" charset="77"/>
              </a:rPr>
              <a:t>08	 Company presentation</a:t>
            </a:r>
          </a:p>
        </p:txBody>
      </p:sp>
      <p:pic>
        <p:nvPicPr>
          <p:cNvPr id="9" name="Picture 8">
            <a:extLst>
              <a:ext uri="{FF2B5EF4-FFF2-40B4-BE49-F238E27FC236}">
                <a16:creationId xmlns:a16="http://schemas.microsoft.com/office/drawing/2014/main" id="{F98D0153-BF27-1F4E-B821-68EFE762B81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333760" y="3713148"/>
            <a:ext cx="6999315" cy="6979763"/>
          </a:xfrm>
          <a:prstGeom prst="rect">
            <a:avLst/>
          </a:prstGeom>
        </p:spPr>
      </p:pic>
      <p:sp>
        <p:nvSpPr>
          <p:cNvPr id="10" name="Oval 9">
            <a:extLst>
              <a:ext uri="{FF2B5EF4-FFF2-40B4-BE49-F238E27FC236}">
                <a16:creationId xmlns:a16="http://schemas.microsoft.com/office/drawing/2014/main" id="{08EE1C10-C4E3-954C-B278-747F0641324D}"/>
              </a:ext>
            </a:extLst>
          </p:cNvPr>
          <p:cNvSpPr/>
          <p:nvPr/>
        </p:nvSpPr>
        <p:spPr>
          <a:xfrm>
            <a:off x="2047629" y="3417241"/>
            <a:ext cx="7571579" cy="7571579"/>
          </a:xfrm>
          <a:prstGeom prst="ellipse">
            <a:avLst/>
          </a:prstGeom>
          <a:noFill/>
          <a:ln w="63500">
            <a:solidFill>
              <a:srgbClr val="73170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2091477"/>
      </p:ext>
    </p:extLst>
  </p:cSld>
  <p:clrMapOvr>
    <a:masterClrMapping/>
  </p:clrMapOvr>
</p:sld>
</file>

<file path=ppt/theme/theme1.xml><?xml version="1.0" encoding="utf-8"?>
<a:theme xmlns:a="http://schemas.openxmlformats.org/drawingml/2006/main" name="Office Theme">
  <a:themeElements>
    <a:clrScheme name="ADK">
      <a:dk1>
        <a:srgbClr val="999999"/>
      </a:dk1>
      <a:lt1>
        <a:srgbClr val="FFFFFF"/>
      </a:lt1>
      <a:dk2>
        <a:srgbClr val="494949"/>
      </a:dk2>
      <a:lt2>
        <a:srgbClr val="FFFFFF"/>
      </a:lt2>
      <a:accent1>
        <a:srgbClr val="00648B"/>
      </a:accent1>
      <a:accent2>
        <a:srgbClr val="00729D"/>
      </a:accent2>
      <a:accent3>
        <a:srgbClr val="0183B7"/>
      </a:accent3>
      <a:accent4>
        <a:srgbClr val="0092CC"/>
      </a:accent4>
      <a:accent5>
        <a:srgbClr val="01A6E7"/>
      </a:accent5>
      <a:accent6>
        <a:srgbClr val="00B5FF"/>
      </a:accent6>
      <a:hlink>
        <a:srgbClr val="F33B48"/>
      </a:hlink>
      <a:folHlink>
        <a:srgbClr val="FFC00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118581</TotalTime>
  <Words>1075</Words>
  <Application>Microsoft Macintosh PowerPoint</Application>
  <PresentationFormat>Custom</PresentationFormat>
  <Paragraphs>51</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Lato Light</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Chris Hill</cp:lastModifiedBy>
  <cp:revision>19741</cp:revision>
  <dcterms:created xsi:type="dcterms:W3CDTF">2014-11-12T21:47:38Z</dcterms:created>
  <dcterms:modified xsi:type="dcterms:W3CDTF">2021-11-09T13:42:25Z</dcterms:modified>
  <cp:category/>
</cp:coreProperties>
</file>